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0" r:id="rId1"/>
  </p:sldMasterIdLst>
  <p:notesMasterIdLst>
    <p:notesMasterId r:id="rId10"/>
  </p:notesMasterIdLst>
  <p:handoutMasterIdLst>
    <p:handoutMasterId r:id="rId11"/>
  </p:handoutMasterIdLst>
  <p:sldIdLst>
    <p:sldId id="256" r:id="rId2"/>
    <p:sldId id="257" r:id="rId3"/>
    <p:sldId id="262" r:id="rId4"/>
    <p:sldId id="270" r:id="rId5"/>
    <p:sldId id="259" r:id="rId6"/>
    <p:sldId id="271" r:id="rId7"/>
    <p:sldId id="261"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0000"/>
    <a:srgbClr val="D60000"/>
    <a:srgbClr val="E3665B"/>
    <a:srgbClr val="FF8F75"/>
    <a:srgbClr val="FAED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126"/>
    <p:restoredTop sz="96327"/>
  </p:normalViewPr>
  <p:slideViewPr>
    <p:cSldViewPr snapToGrid="0" snapToObjects="1">
      <p:cViewPr varScale="1">
        <p:scale>
          <a:sx n="68" d="100"/>
          <a:sy n="68" d="100"/>
        </p:scale>
        <p:origin x="248" y="1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stinepedersen/Desktop/Ved%20styrbordet/Koordinationen%20for%20k&#248;nsforskning/Projekt%20TINNGO/Corona%20og%20k&#248;n/Transport%20survey/Arbejde%20med%20transport%20survey/Tema%201_Potentialer/Potentialer%20i%20aendringer%20i%20trans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tinepedersen\Desktop\Ved%20styrbordet\Koordinationen%20for%20k&#248;nsforskning\Projekt%20TINNGO\Corona%20og%20k&#248;n\Transport%20survey\Arbejde%20med%20transport%20survey\Tema%205_Fremtids&#248;nsker\Fremtidsoensker+inden%20coron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tinepedersen/Desktop/Ved%20styrbordet/Koordinationen%20for%20k&#248;nsforskning/Projekt%20TINNGO/Corona%20og%20k&#248;n/Transport%20survey/Arbejde%20med%20transport%20survey/Tema%202_Blive%20i%20offentlig/vaegt_Potentialer%20i%20aendringer%20i%20transpor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GB" sz="2200" b="0" i="1" u="none" strike="noStrike" kern="1200" cap="none" spc="0" normalizeH="0" baseline="0" noProof="0">
                <a:solidFill>
                  <a:schemeClr val="tx1">
                    <a:lumMod val="65000"/>
                    <a:lumOff val="35000"/>
                  </a:schemeClr>
                </a:solidFill>
                <a:latin typeface="+mj-lt"/>
                <a:ea typeface="+mj-ea"/>
                <a:cs typeface="+mj-cs"/>
              </a:defRPr>
            </a:pPr>
            <a:r>
              <a:rPr lang="en-GB" sz="1800" i="0" noProof="0" dirty="0"/>
              <a:t>Reported Transport Modes During the Corona Lockdown</a:t>
            </a:r>
          </a:p>
        </c:rich>
      </c:tx>
      <c:overlay val="0"/>
      <c:spPr>
        <a:noFill/>
        <a:ln>
          <a:noFill/>
        </a:ln>
        <a:effectLst/>
      </c:spPr>
      <c:txPr>
        <a:bodyPr rot="0" spcFirstLastPara="1" vertOverflow="ellipsis" vert="horz" wrap="square" anchor="ctr" anchorCtr="1"/>
        <a:lstStyle/>
        <a:p>
          <a:pPr>
            <a:defRPr lang="en-GB" sz="2200" b="0" i="1" u="none" strike="noStrike" kern="1200" cap="none" spc="0" normalizeH="0" baseline="0" noProof="0">
              <a:solidFill>
                <a:schemeClr val="tx1">
                  <a:lumMod val="65000"/>
                  <a:lumOff val="35000"/>
                </a:schemeClr>
              </a:solidFill>
              <a:latin typeface="+mj-lt"/>
              <a:ea typeface="+mj-ea"/>
              <a:cs typeface="+mj-cs"/>
            </a:defRPr>
          </a:pPr>
          <a:endParaRPr lang="da-DK"/>
        </a:p>
      </c:txPr>
    </c:title>
    <c:autoTitleDeleted val="0"/>
    <c:plotArea>
      <c:layout>
        <c:manualLayout>
          <c:layoutTarget val="inner"/>
          <c:xMode val="edge"/>
          <c:yMode val="edge"/>
          <c:x val="0.11364467302418102"/>
          <c:y val="0.16317957660136773"/>
          <c:w val="0.85678184224398835"/>
          <c:h val="0.62112279231002654"/>
        </c:manualLayout>
      </c:layout>
      <c:barChart>
        <c:barDir val="col"/>
        <c:grouping val="percentStacked"/>
        <c:varyColors val="0"/>
        <c:ser>
          <c:idx val="0"/>
          <c:order val="0"/>
          <c:tx>
            <c:strRef>
              <c:f>'Samlet mere-mindre'!$B$13</c:f>
              <c:strCache>
                <c:ptCount val="1"/>
                <c:pt idx="0">
                  <c:v>Much less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'Samlet mere-mindre'!$A$14:$A$18</c:f>
              <c:strCache>
                <c:ptCount val="5"/>
                <c:pt idx="0">
                  <c:v>By foot</c:v>
                </c:pt>
                <c:pt idx="1">
                  <c:v>Own bike</c:v>
                </c:pt>
                <c:pt idx="2">
                  <c:v>Own car</c:v>
                </c:pt>
                <c:pt idx="3">
                  <c:v>Local public transport</c:v>
                </c:pt>
                <c:pt idx="4">
                  <c:v>Regional train</c:v>
                </c:pt>
              </c:strCache>
            </c:strRef>
          </c:cat>
          <c:val>
            <c:numRef>
              <c:f>'Samlet mere-mindre'!$B$14:$B$18</c:f>
              <c:numCache>
                <c:formatCode>0</c:formatCode>
                <c:ptCount val="5"/>
                <c:pt idx="0">
                  <c:v>3.9076376554174073</c:v>
                </c:pt>
                <c:pt idx="1">
                  <c:v>9.0586145648312613</c:v>
                </c:pt>
                <c:pt idx="2">
                  <c:v>17.939609236234457</c:v>
                </c:pt>
                <c:pt idx="3">
                  <c:v>44.760213143872114</c:v>
                </c:pt>
                <c:pt idx="4">
                  <c:v>32.859680284191825</c:v>
                </c:pt>
              </c:numCache>
            </c:numRef>
          </c:val>
          <c:extLst>
            <c:ext xmlns:c16="http://schemas.microsoft.com/office/drawing/2014/chart" uri="{C3380CC4-5D6E-409C-BE32-E72D297353CC}">
              <c16:uniqueId val="{00000000-FDBF-BC49-A8F4-3D781B60BC0C}"/>
            </c:ext>
          </c:extLst>
        </c:ser>
        <c:ser>
          <c:idx val="1"/>
          <c:order val="1"/>
          <c:tx>
            <c:strRef>
              <c:f>'Samlet mere-mindre'!$C$13</c:f>
              <c:strCache>
                <c:ptCount val="1"/>
                <c:pt idx="0">
                  <c:v>A bit less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'Samlet mere-mindre'!$A$14:$A$18</c:f>
              <c:strCache>
                <c:ptCount val="5"/>
                <c:pt idx="0">
                  <c:v>By foot</c:v>
                </c:pt>
                <c:pt idx="1">
                  <c:v>Own bike</c:v>
                </c:pt>
                <c:pt idx="2">
                  <c:v>Own car</c:v>
                </c:pt>
                <c:pt idx="3">
                  <c:v>Local public transport</c:v>
                </c:pt>
                <c:pt idx="4">
                  <c:v>Regional train</c:v>
                </c:pt>
              </c:strCache>
            </c:strRef>
          </c:cat>
          <c:val>
            <c:numRef>
              <c:f>'Samlet mere-mindre'!$C$14:$C$18</c:f>
              <c:numCache>
                <c:formatCode>0</c:formatCode>
                <c:ptCount val="5"/>
                <c:pt idx="0">
                  <c:v>5.1509769094138544</c:v>
                </c:pt>
                <c:pt idx="1">
                  <c:v>7.8152753108348145</c:v>
                </c:pt>
                <c:pt idx="2">
                  <c:v>7.9928952042628776</c:v>
                </c:pt>
                <c:pt idx="3">
                  <c:v>13.49911190053286</c:v>
                </c:pt>
                <c:pt idx="4">
                  <c:v>6.0390763765541742</c:v>
                </c:pt>
              </c:numCache>
            </c:numRef>
          </c:val>
          <c:extLst>
            <c:ext xmlns:c16="http://schemas.microsoft.com/office/drawing/2014/chart" uri="{C3380CC4-5D6E-409C-BE32-E72D297353CC}">
              <c16:uniqueId val="{00000001-FDBF-BC49-A8F4-3D781B60BC0C}"/>
            </c:ext>
          </c:extLst>
        </c:ser>
        <c:ser>
          <c:idx val="2"/>
          <c:order val="2"/>
          <c:tx>
            <c:strRef>
              <c:f>'Samlet mere-mindre'!$D$13</c:f>
              <c:strCache>
                <c:ptCount val="1"/>
                <c:pt idx="0">
                  <c:v>Unchanged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'Samlet mere-mindre'!$A$14:$A$18</c:f>
              <c:strCache>
                <c:ptCount val="5"/>
                <c:pt idx="0">
                  <c:v>By foot</c:v>
                </c:pt>
                <c:pt idx="1">
                  <c:v>Own bike</c:v>
                </c:pt>
                <c:pt idx="2">
                  <c:v>Own car</c:v>
                </c:pt>
                <c:pt idx="3">
                  <c:v>Local public transport</c:v>
                </c:pt>
                <c:pt idx="4">
                  <c:v>Regional train</c:v>
                </c:pt>
              </c:strCache>
            </c:strRef>
          </c:cat>
          <c:val>
            <c:numRef>
              <c:f>'Samlet mere-mindre'!$D$14:$D$18</c:f>
              <c:numCache>
                <c:formatCode>0</c:formatCode>
                <c:ptCount val="5"/>
                <c:pt idx="0">
                  <c:v>37.655417406749557</c:v>
                </c:pt>
                <c:pt idx="1">
                  <c:v>52.220248667850797</c:v>
                </c:pt>
                <c:pt idx="2">
                  <c:v>50.976909413854358</c:v>
                </c:pt>
                <c:pt idx="3">
                  <c:v>38.365896980461812</c:v>
                </c:pt>
                <c:pt idx="4">
                  <c:v>58.792184724689164</c:v>
                </c:pt>
              </c:numCache>
            </c:numRef>
          </c:val>
          <c:extLst>
            <c:ext xmlns:c16="http://schemas.microsoft.com/office/drawing/2014/chart" uri="{C3380CC4-5D6E-409C-BE32-E72D297353CC}">
              <c16:uniqueId val="{00000002-FDBF-BC49-A8F4-3D781B60BC0C}"/>
            </c:ext>
          </c:extLst>
        </c:ser>
        <c:ser>
          <c:idx val="3"/>
          <c:order val="3"/>
          <c:tx>
            <c:strRef>
              <c:f>'Samlet mere-mindre'!$E$13</c:f>
              <c:strCache>
                <c:ptCount val="1"/>
                <c:pt idx="0">
                  <c:v>A bit more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'Samlet mere-mindre'!$A$14:$A$18</c:f>
              <c:strCache>
                <c:ptCount val="5"/>
                <c:pt idx="0">
                  <c:v>By foot</c:v>
                </c:pt>
                <c:pt idx="1">
                  <c:v>Own bike</c:v>
                </c:pt>
                <c:pt idx="2">
                  <c:v>Own car</c:v>
                </c:pt>
                <c:pt idx="3">
                  <c:v>Local public transport</c:v>
                </c:pt>
                <c:pt idx="4">
                  <c:v>Regional train</c:v>
                </c:pt>
              </c:strCache>
            </c:strRef>
          </c:cat>
          <c:val>
            <c:numRef>
              <c:f>'Samlet mere-mindre'!$E$14:$E$18</c:f>
              <c:numCache>
                <c:formatCode>0</c:formatCode>
                <c:ptCount val="5"/>
                <c:pt idx="0">
                  <c:v>24.68916518650089</c:v>
                </c:pt>
                <c:pt idx="1">
                  <c:v>16.163410301953817</c:v>
                </c:pt>
                <c:pt idx="2">
                  <c:v>11.367673179396093</c:v>
                </c:pt>
                <c:pt idx="3">
                  <c:v>2.6642984014209592</c:v>
                </c:pt>
                <c:pt idx="4">
                  <c:v>1.2433392539964476</c:v>
                </c:pt>
              </c:numCache>
            </c:numRef>
          </c:val>
          <c:extLst>
            <c:ext xmlns:c16="http://schemas.microsoft.com/office/drawing/2014/chart" uri="{C3380CC4-5D6E-409C-BE32-E72D297353CC}">
              <c16:uniqueId val="{00000003-FDBF-BC49-A8F4-3D781B60BC0C}"/>
            </c:ext>
          </c:extLst>
        </c:ser>
        <c:ser>
          <c:idx val="4"/>
          <c:order val="4"/>
          <c:tx>
            <c:strRef>
              <c:f>'Samlet mere-mindre'!$F$13</c:f>
              <c:strCache>
                <c:ptCount val="1"/>
                <c:pt idx="0">
                  <c:v>Much more</c:v>
                </c:pt>
              </c:strCache>
            </c:strRef>
          </c:tx>
          <c:spPr>
            <a:solidFill>
              <a:schemeClr val="accent6"/>
            </a:solidFill>
            <a:ln>
              <a:noFill/>
            </a:ln>
            <a:effectLst/>
          </c:spPr>
          <c:invertIfNegative val="0"/>
          <c:dLbls>
            <c:dLbl>
              <c:idx val="3"/>
              <c:layout>
                <c:manualLayout>
                  <c:x val="0"/>
                  <c:y val="-1.4590329319652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BF-BC49-A8F4-3D781B60BC0C}"/>
                </c:ext>
              </c:extLst>
            </c:dLbl>
            <c:dLbl>
              <c:idx val="4"/>
              <c:layout>
                <c:manualLayout>
                  <c:x val="0"/>
                  <c:y val="-2.0843327599503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BF-BC49-A8F4-3D781B60BC0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'Samlet mere-mindre'!$A$14:$A$18</c:f>
              <c:strCache>
                <c:ptCount val="5"/>
                <c:pt idx="0">
                  <c:v>By foot</c:v>
                </c:pt>
                <c:pt idx="1">
                  <c:v>Own bike</c:v>
                </c:pt>
                <c:pt idx="2">
                  <c:v>Own car</c:v>
                </c:pt>
                <c:pt idx="3">
                  <c:v>Local public transport</c:v>
                </c:pt>
                <c:pt idx="4">
                  <c:v>Regional train</c:v>
                </c:pt>
              </c:strCache>
            </c:strRef>
          </c:cat>
          <c:val>
            <c:numRef>
              <c:f>'Samlet mere-mindre'!$F$14:$F$18</c:f>
              <c:numCache>
                <c:formatCode>0</c:formatCode>
                <c:ptCount val="5"/>
                <c:pt idx="0">
                  <c:v>28.596802841918294</c:v>
                </c:pt>
                <c:pt idx="1">
                  <c:v>14.742451154529308</c:v>
                </c:pt>
                <c:pt idx="2">
                  <c:v>11.72291296625222</c:v>
                </c:pt>
                <c:pt idx="3">
                  <c:v>0.71047957371225579</c:v>
                </c:pt>
                <c:pt idx="4">
                  <c:v>1.0657193605683837</c:v>
                </c:pt>
              </c:numCache>
            </c:numRef>
          </c:val>
          <c:extLst>
            <c:ext xmlns:c16="http://schemas.microsoft.com/office/drawing/2014/chart" uri="{C3380CC4-5D6E-409C-BE32-E72D297353CC}">
              <c16:uniqueId val="{00000004-FDBF-BC49-A8F4-3D781B60BC0C}"/>
            </c:ext>
          </c:extLst>
        </c:ser>
        <c:dLbls>
          <c:showLegendKey val="0"/>
          <c:showVal val="0"/>
          <c:showCatName val="0"/>
          <c:showSerName val="0"/>
          <c:showPercent val="0"/>
          <c:showBubbleSize val="0"/>
        </c:dLbls>
        <c:gapWidth val="150"/>
        <c:overlap val="100"/>
        <c:axId val="1585406416"/>
        <c:axId val="1611976096"/>
      </c:barChart>
      <c:catAx>
        <c:axId val="158540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da-DK"/>
          </a:p>
        </c:txPr>
        <c:crossAx val="1611976096"/>
        <c:crosses val="autoZero"/>
        <c:auto val="1"/>
        <c:lblAlgn val="ctr"/>
        <c:lblOffset val="100"/>
        <c:noMultiLvlLbl val="0"/>
      </c:catAx>
      <c:valAx>
        <c:axId val="16119760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585406416"/>
        <c:crosses val="autoZero"/>
        <c:crossBetween val="between"/>
      </c:valAx>
      <c:spPr>
        <a:noFill/>
        <a:ln>
          <a:noFill/>
        </a:ln>
        <a:effectLst/>
      </c:spPr>
    </c:plotArea>
    <c:legend>
      <c:legendPos val="t"/>
      <c:layout>
        <c:manualLayout>
          <c:xMode val="edge"/>
          <c:yMode val="edge"/>
          <c:x val="4.3786812033464198E-2"/>
          <c:y val="0.87623832085503572"/>
          <c:w val="0.8999999347701938"/>
          <c:h val="4.771403439640087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en-GB" sz="2000" b="1" i="0" u="none" strike="noStrike" kern="1200" cap="none" spc="0" normalizeH="0" baseline="0" noProof="0">
                <a:solidFill>
                  <a:schemeClr val="tx1">
                    <a:lumMod val="65000"/>
                    <a:lumOff val="35000"/>
                  </a:schemeClr>
                </a:solidFill>
                <a:latin typeface="+mj-lt"/>
                <a:ea typeface="+mj-ea"/>
                <a:cs typeface="+mj-cs"/>
              </a:defRPr>
            </a:pPr>
            <a:r>
              <a:rPr lang="en-GB" b="1" baseline="0" noProof="0" dirty="0"/>
              <a:t>Daily transport mode: Before the Corona lockdown and preferred in future</a:t>
            </a:r>
          </a:p>
        </c:rich>
      </c:tx>
      <c:layout>
        <c:manualLayout>
          <c:xMode val="edge"/>
          <c:yMode val="edge"/>
          <c:x val="0.12581408379994938"/>
          <c:y val="4.6475611648325268E-2"/>
        </c:manualLayout>
      </c:layout>
      <c:overlay val="0"/>
      <c:spPr>
        <a:noFill/>
        <a:ln>
          <a:noFill/>
        </a:ln>
        <a:effectLst/>
      </c:spPr>
      <c:txPr>
        <a:bodyPr rot="0" spcFirstLastPara="1" vertOverflow="ellipsis" vert="horz" wrap="square" anchor="ctr" anchorCtr="1"/>
        <a:lstStyle/>
        <a:p>
          <a:pPr>
            <a:defRPr lang="en-GB" sz="2000" b="1" i="0" u="none" strike="noStrike" kern="1200" cap="none" spc="0" normalizeH="0" baseline="0" noProof="0">
              <a:solidFill>
                <a:schemeClr val="tx1">
                  <a:lumMod val="65000"/>
                  <a:lumOff val="35000"/>
                </a:schemeClr>
              </a:solidFill>
              <a:latin typeface="+mj-lt"/>
              <a:ea typeface="+mj-ea"/>
              <a:cs typeface="+mj-cs"/>
            </a:defRPr>
          </a:pPr>
          <a:endParaRPr lang="da-DK"/>
        </a:p>
      </c:txPr>
    </c:title>
    <c:autoTitleDeleted val="0"/>
    <c:plotArea>
      <c:layout>
        <c:manualLayout>
          <c:layoutTarget val="inner"/>
          <c:xMode val="edge"/>
          <c:yMode val="edge"/>
          <c:x val="3.3989211617270275E-2"/>
          <c:y val="0.33202740611918513"/>
          <c:w val="0.93854842830426544"/>
          <c:h val="0.54281550682968183"/>
        </c:manualLayout>
      </c:layout>
      <c:barChart>
        <c:barDir val="col"/>
        <c:grouping val="clustered"/>
        <c:varyColors val="0"/>
        <c:ser>
          <c:idx val="0"/>
          <c:order val="0"/>
          <c:tx>
            <c:strRef>
              <c:f>Samlet!$B$8</c:f>
              <c:strCache>
                <c:ptCount val="1"/>
                <c:pt idx="0">
                  <c:v>Daily transportmode before the Corona lockdown (%)</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Samlet!$A$9:$A$17</c:f>
              <c:strCache>
                <c:ptCount val="9"/>
                <c:pt idx="0">
                  <c:v>By foot</c:v>
                </c:pt>
                <c:pt idx="1">
                  <c:v>Own bike</c:v>
                </c:pt>
                <c:pt idx="2">
                  <c:v>Own car</c:v>
                </c:pt>
                <c:pt idx="3">
                  <c:v>Share car</c:v>
                </c:pt>
                <c:pt idx="4">
                  <c:v>Motorbike or scooter</c:v>
                </c:pt>
                <c:pt idx="5">
                  <c:v>Local public transport</c:v>
                </c:pt>
                <c:pt idx="6">
                  <c:v>Regional train</c:v>
                </c:pt>
                <c:pt idx="7">
                  <c:v>Sharing devices e.g. bicycle or e-scooter</c:v>
                </c:pt>
                <c:pt idx="8">
                  <c:v>Other</c:v>
                </c:pt>
              </c:strCache>
            </c:strRef>
          </c:cat>
          <c:val>
            <c:numRef>
              <c:f>Samlet!$B$9:$B$17</c:f>
              <c:numCache>
                <c:formatCode>General</c:formatCode>
                <c:ptCount val="9"/>
                <c:pt idx="0">
                  <c:v>22</c:v>
                </c:pt>
                <c:pt idx="1">
                  <c:v>32</c:v>
                </c:pt>
                <c:pt idx="2">
                  <c:v>49</c:v>
                </c:pt>
                <c:pt idx="3" formatCode="0">
                  <c:v>0.23</c:v>
                </c:pt>
                <c:pt idx="4">
                  <c:v>2</c:v>
                </c:pt>
                <c:pt idx="5">
                  <c:v>43</c:v>
                </c:pt>
                <c:pt idx="6">
                  <c:v>17</c:v>
                </c:pt>
                <c:pt idx="7">
                  <c:v>1</c:v>
                </c:pt>
                <c:pt idx="8">
                  <c:v>3</c:v>
                </c:pt>
              </c:numCache>
            </c:numRef>
          </c:val>
          <c:extLst>
            <c:ext xmlns:c16="http://schemas.microsoft.com/office/drawing/2014/chart" uri="{C3380CC4-5D6E-409C-BE32-E72D297353CC}">
              <c16:uniqueId val="{00000000-CB33-C94F-B04B-C8AF47A9EE7E}"/>
            </c:ext>
          </c:extLst>
        </c:ser>
        <c:ser>
          <c:idx val="1"/>
          <c:order val="1"/>
          <c:tx>
            <c:strRef>
              <c:f>Samlet!$C$8</c:f>
              <c:strCache>
                <c:ptCount val="1"/>
                <c:pt idx="0">
                  <c:v>Preferred daily transport mode in the future (%)</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Samlet!$A$9:$A$17</c:f>
              <c:strCache>
                <c:ptCount val="9"/>
                <c:pt idx="0">
                  <c:v>By foot</c:v>
                </c:pt>
                <c:pt idx="1">
                  <c:v>Own bike</c:v>
                </c:pt>
                <c:pt idx="2">
                  <c:v>Own car</c:v>
                </c:pt>
                <c:pt idx="3">
                  <c:v>Share car</c:v>
                </c:pt>
                <c:pt idx="4">
                  <c:v>Motorbike or scooter</c:v>
                </c:pt>
                <c:pt idx="5">
                  <c:v>Local public transport</c:v>
                </c:pt>
                <c:pt idx="6">
                  <c:v>Regional train</c:v>
                </c:pt>
                <c:pt idx="7">
                  <c:v>Sharing devices e.g. bicycle or e-scooter</c:v>
                </c:pt>
                <c:pt idx="8">
                  <c:v>Other</c:v>
                </c:pt>
              </c:strCache>
            </c:strRef>
          </c:cat>
          <c:val>
            <c:numRef>
              <c:f>Samlet!$C$9:$C$17</c:f>
              <c:numCache>
                <c:formatCode>General</c:formatCode>
                <c:ptCount val="9"/>
                <c:pt idx="0">
                  <c:v>31</c:v>
                </c:pt>
                <c:pt idx="1">
                  <c:v>49</c:v>
                </c:pt>
                <c:pt idx="2">
                  <c:v>44</c:v>
                </c:pt>
                <c:pt idx="3">
                  <c:v>4</c:v>
                </c:pt>
                <c:pt idx="4" formatCode="0">
                  <c:v>0.23</c:v>
                </c:pt>
                <c:pt idx="5">
                  <c:v>31</c:v>
                </c:pt>
                <c:pt idx="6">
                  <c:v>10</c:v>
                </c:pt>
                <c:pt idx="7">
                  <c:v>2</c:v>
                </c:pt>
                <c:pt idx="8">
                  <c:v>3</c:v>
                </c:pt>
              </c:numCache>
            </c:numRef>
          </c:val>
          <c:extLst>
            <c:ext xmlns:c16="http://schemas.microsoft.com/office/drawing/2014/chart" uri="{C3380CC4-5D6E-409C-BE32-E72D297353CC}">
              <c16:uniqueId val="{00000001-CB33-C94F-B04B-C8AF47A9EE7E}"/>
            </c:ext>
          </c:extLst>
        </c:ser>
        <c:dLbls>
          <c:showLegendKey val="0"/>
          <c:showVal val="1"/>
          <c:showCatName val="0"/>
          <c:showSerName val="0"/>
          <c:showPercent val="0"/>
          <c:showBubbleSize val="0"/>
        </c:dLbls>
        <c:gapWidth val="150"/>
        <c:overlap val="-25"/>
        <c:axId val="38287776"/>
        <c:axId val="64508896"/>
      </c:barChart>
      <c:catAx>
        <c:axId val="3828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da-DK"/>
          </a:p>
        </c:txPr>
        <c:crossAx val="64508896"/>
        <c:crosses val="autoZero"/>
        <c:auto val="1"/>
        <c:lblAlgn val="ctr"/>
        <c:lblOffset val="100"/>
        <c:noMultiLvlLbl val="0"/>
      </c:catAx>
      <c:valAx>
        <c:axId val="64508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38287776"/>
        <c:crosses val="autoZero"/>
        <c:crossBetween val="between"/>
      </c:valAx>
      <c:spPr>
        <a:noFill/>
        <a:ln>
          <a:noFill/>
        </a:ln>
        <a:effectLst/>
      </c:spPr>
    </c:plotArea>
    <c:legend>
      <c:legendPos val="t"/>
      <c:layout>
        <c:manualLayout>
          <c:xMode val="edge"/>
          <c:yMode val="edge"/>
          <c:x val="0.12252515752204314"/>
          <c:y val="0.21379023307436179"/>
          <c:w val="0.75494957683638586"/>
          <c:h val="4.609510867190436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da-DK" sz="2000" b="1" dirty="0" err="1">
                <a:solidFill>
                  <a:schemeClr val="tx2">
                    <a:lumMod val="75000"/>
                  </a:schemeClr>
                </a:solidFill>
              </a:rPr>
              <a:t>Use</a:t>
            </a:r>
            <a:r>
              <a:rPr lang="da-DK" sz="2000" b="1" dirty="0">
                <a:solidFill>
                  <a:schemeClr val="tx2">
                    <a:lumMod val="75000"/>
                  </a:schemeClr>
                </a:solidFill>
              </a:rPr>
              <a:t> of Local</a:t>
            </a:r>
            <a:r>
              <a:rPr lang="da-DK" sz="2000" b="1" baseline="0" dirty="0">
                <a:solidFill>
                  <a:schemeClr val="tx2">
                    <a:lumMod val="75000"/>
                  </a:schemeClr>
                </a:solidFill>
              </a:rPr>
              <a:t> Public Transport </a:t>
            </a:r>
            <a:r>
              <a:rPr lang="da-DK" sz="2000" b="1" baseline="0" dirty="0" err="1">
                <a:solidFill>
                  <a:schemeClr val="tx2">
                    <a:lumMod val="75000"/>
                  </a:schemeClr>
                </a:solidFill>
              </a:rPr>
              <a:t>During</a:t>
            </a:r>
            <a:r>
              <a:rPr lang="da-DK" sz="2000" b="1" baseline="0" dirty="0">
                <a:solidFill>
                  <a:schemeClr val="tx2">
                    <a:lumMod val="75000"/>
                  </a:schemeClr>
                </a:solidFill>
              </a:rPr>
              <a:t> the Corona </a:t>
            </a:r>
            <a:r>
              <a:rPr lang="da-DK" sz="2000" b="1" baseline="0" dirty="0" err="1">
                <a:solidFill>
                  <a:schemeClr val="tx2">
                    <a:lumMod val="75000"/>
                  </a:schemeClr>
                </a:solidFill>
              </a:rPr>
              <a:t>Lockdown</a:t>
            </a:r>
            <a:endParaRPr lang="da-DK" sz="2000" b="1" dirty="0">
              <a:solidFill>
                <a:schemeClr val="tx2">
                  <a:lumMod val="75000"/>
                </a:schemeClr>
              </a:solidFill>
            </a:endParaRPr>
          </a:p>
        </c:rich>
      </c:tx>
      <c:layout>
        <c:manualLayout>
          <c:xMode val="edge"/>
          <c:yMode val="edge"/>
          <c:x val="0.1015915587984107"/>
          <c:y val="0.1230808184146193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0.13547343070619305"/>
          <c:y val="0.26521236110270952"/>
          <c:w val="0.78846863350870577"/>
          <c:h val="0.60281585758412404"/>
        </c:manualLayout>
      </c:layout>
      <c:barChart>
        <c:barDir val="col"/>
        <c:grouping val="percentStacked"/>
        <c:varyColors val="0"/>
        <c:ser>
          <c:idx val="0"/>
          <c:order val="0"/>
          <c:tx>
            <c:strRef>
              <c:f>'Område, lokal off. transport'!$F$4</c:f>
              <c:strCache>
                <c:ptCount val="1"/>
                <c:pt idx="0">
                  <c:v>Much less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'Område, lokal off. transport'!$G$3:$I$3</c:f>
              <c:strCache>
                <c:ptCount val="3"/>
                <c:pt idx="0">
                  <c:v>Rural area</c:v>
                </c:pt>
                <c:pt idx="1">
                  <c:v>Town</c:v>
                </c:pt>
                <c:pt idx="2">
                  <c:v>Bigger city</c:v>
                </c:pt>
              </c:strCache>
            </c:strRef>
          </c:cat>
          <c:val>
            <c:numRef>
              <c:f>'Område, lokal off. transport'!$G$4:$I$4</c:f>
              <c:numCache>
                <c:formatCode>General</c:formatCode>
                <c:ptCount val="3"/>
                <c:pt idx="0">
                  <c:v>10</c:v>
                </c:pt>
                <c:pt idx="1">
                  <c:v>33</c:v>
                </c:pt>
                <c:pt idx="2">
                  <c:v>58</c:v>
                </c:pt>
              </c:numCache>
            </c:numRef>
          </c:val>
          <c:extLst>
            <c:ext xmlns:c16="http://schemas.microsoft.com/office/drawing/2014/chart" uri="{C3380CC4-5D6E-409C-BE32-E72D297353CC}">
              <c16:uniqueId val="{00000000-F815-E147-A261-38699AEAC000}"/>
            </c:ext>
          </c:extLst>
        </c:ser>
        <c:ser>
          <c:idx val="1"/>
          <c:order val="1"/>
          <c:tx>
            <c:strRef>
              <c:f>'Område, lokal off. transport'!$F$5</c:f>
              <c:strCache>
                <c:ptCount val="1"/>
                <c:pt idx="0">
                  <c:v>A bit less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'Område, lokal off. transport'!$G$3:$I$3</c:f>
              <c:strCache>
                <c:ptCount val="3"/>
                <c:pt idx="0">
                  <c:v>Rural area</c:v>
                </c:pt>
                <c:pt idx="1">
                  <c:v>Town</c:v>
                </c:pt>
                <c:pt idx="2">
                  <c:v>Bigger city</c:v>
                </c:pt>
              </c:strCache>
            </c:strRef>
          </c:cat>
          <c:val>
            <c:numRef>
              <c:f>'Område, lokal off. transport'!$G$5:$I$5</c:f>
              <c:numCache>
                <c:formatCode>General</c:formatCode>
                <c:ptCount val="3"/>
                <c:pt idx="0">
                  <c:v>33</c:v>
                </c:pt>
                <c:pt idx="1">
                  <c:v>21</c:v>
                </c:pt>
                <c:pt idx="2">
                  <c:v>18</c:v>
                </c:pt>
              </c:numCache>
            </c:numRef>
          </c:val>
          <c:extLst>
            <c:ext xmlns:c16="http://schemas.microsoft.com/office/drawing/2014/chart" uri="{C3380CC4-5D6E-409C-BE32-E72D297353CC}">
              <c16:uniqueId val="{00000001-F815-E147-A261-38699AEAC000}"/>
            </c:ext>
          </c:extLst>
        </c:ser>
        <c:ser>
          <c:idx val="2"/>
          <c:order val="2"/>
          <c:tx>
            <c:strRef>
              <c:f>'Område, lokal off. transport'!$F$6</c:f>
              <c:strCache>
                <c:ptCount val="1"/>
                <c:pt idx="0">
                  <c:v>Unchanged</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'Område, lokal off. transport'!$G$3:$I$3</c:f>
              <c:strCache>
                <c:ptCount val="3"/>
                <c:pt idx="0">
                  <c:v>Rural area</c:v>
                </c:pt>
                <c:pt idx="1">
                  <c:v>Town</c:v>
                </c:pt>
                <c:pt idx="2">
                  <c:v>Bigger city</c:v>
                </c:pt>
              </c:strCache>
            </c:strRef>
          </c:cat>
          <c:val>
            <c:numRef>
              <c:f>'Område, lokal off. transport'!$G$6:$I$6</c:f>
              <c:numCache>
                <c:formatCode>General</c:formatCode>
                <c:ptCount val="3"/>
                <c:pt idx="0">
                  <c:v>40</c:v>
                </c:pt>
                <c:pt idx="1">
                  <c:v>38</c:v>
                </c:pt>
                <c:pt idx="2">
                  <c:v>17</c:v>
                </c:pt>
              </c:numCache>
            </c:numRef>
          </c:val>
          <c:extLst>
            <c:ext xmlns:c16="http://schemas.microsoft.com/office/drawing/2014/chart" uri="{C3380CC4-5D6E-409C-BE32-E72D297353CC}">
              <c16:uniqueId val="{00000002-F815-E147-A261-38699AEAC000}"/>
            </c:ext>
          </c:extLst>
        </c:ser>
        <c:ser>
          <c:idx val="3"/>
          <c:order val="3"/>
          <c:tx>
            <c:strRef>
              <c:f>'Område, lokal off. transport'!$F$7</c:f>
              <c:strCache>
                <c:ptCount val="1"/>
                <c:pt idx="0">
                  <c:v>A bit more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'Område, lokal off. transport'!$G$3:$I$3</c:f>
              <c:strCache>
                <c:ptCount val="3"/>
                <c:pt idx="0">
                  <c:v>Rural area</c:v>
                </c:pt>
                <c:pt idx="1">
                  <c:v>Town</c:v>
                </c:pt>
                <c:pt idx="2">
                  <c:v>Bigger city</c:v>
                </c:pt>
              </c:strCache>
            </c:strRef>
          </c:cat>
          <c:val>
            <c:numRef>
              <c:f>'Område, lokal off. transport'!$G$7:$I$7</c:f>
              <c:numCache>
                <c:formatCode>General</c:formatCode>
                <c:ptCount val="3"/>
                <c:pt idx="0">
                  <c:v>18</c:v>
                </c:pt>
                <c:pt idx="1">
                  <c:v>8</c:v>
                </c:pt>
                <c:pt idx="2">
                  <c:v>5</c:v>
                </c:pt>
              </c:numCache>
            </c:numRef>
          </c:val>
          <c:extLst>
            <c:ext xmlns:c16="http://schemas.microsoft.com/office/drawing/2014/chart" uri="{C3380CC4-5D6E-409C-BE32-E72D297353CC}">
              <c16:uniqueId val="{00000003-F815-E147-A261-38699AEAC000}"/>
            </c:ext>
          </c:extLst>
        </c:ser>
        <c:ser>
          <c:idx val="4"/>
          <c:order val="4"/>
          <c:tx>
            <c:strRef>
              <c:f>'Område, lokal off. transport'!$F$8</c:f>
              <c:strCache>
                <c:ptCount val="1"/>
                <c:pt idx="0">
                  <c:v>Much more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'Område, lokal off. transport'!$G$3:$I$3</c:f>
              <c:strCache>
                <c:ptCount val="3"/>
                <c:pt idx="0">
                  <c:v>Rural area</c:v>
                </c:pt>
                <c:pt idx="1">
                  <c:v>Town</c:v>
                </c:pt>
                <c:pt idx="2">
                  <c:v>Bigger city</c:v>
                </c:pt>
              </c:strCache>
            </c:strRef>
          </c:cat>
          <c:val>
            <c:numRef>
              <c:f>'Område, lokal off. transport'!$G$8:$I$8</c:f>
              <c:numCache>
                <c:formatCode>General</c:formatCode>
                <c:ptCount val="3"/>
                <c:pt idx="0">
                  <c:v>0</c:v>
                </c:pt>
                <c:pt idx="1">
                  <c:v>0</c:v>
                </c:pt>
                <c:pt idx="2">
                  <c:v>2</c:v>
                </c:pt>
              </c:numCache>
            </c:numRef>
          </c:val>
          <c:extLst>
            <c:ext xmlns:c16="http://schemas.microsoft.com/office/drawing/2014/chart" uri="{C3380CC4-5D6E-409C-BE32-E72D297353CC}">
              <c16:uniqueId val="{00000004-F815-E147-A261-38699AEAC000}"/>
            </c:ext>
          </c:extLst>
        </c:ser>
        <c:dLbls>
          <c:showLegendKey val="0"/>
          <c:showVal val="1"/>
          <c:showCatName val="0"/>
          <c:showSerName val="0"/>
          <c:showPercent val="0"/>
          <c:showBubbleSize val="0"/>
        </c:dLbls>
        <c:gapWidth val="150"/>
        <c:overlap val="100"/>
        <c:axId val="483457087"/>
        <c:axId val="629828127"/>
      </c:barChart>
      <c:catAx>
        <c:axId val="483457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629828127"/>
        <c:crosses val="autoZero"/>
        <c:auto val="1"/>
        <c:lblAlgn val="ctr"/>
        <c:lblOffset val="100"/>
        <c:noMultiLvlLbl val="0"/>
      </c:catAx>
      <c:valAx>
        <c:axId val="6298281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483457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FC48D998-6490-9848-BC64-B6B10EC917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55AB46DC-CB83-2B4F-A848-9AB649CE6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779C38-BB76-4949-884F-5313C0F32334}" type="datetimeFigureOut">
              <a:rPr lang="da-DK" smtClean="0"/>
              <a:t>05.11.2020</a:t>
            </a:fld>
            <a:endParaRPr lang="da-DK"/>
          </a:p>
        </p:txBody>
      </p:sp>
      <p:sp>
        <p:nvSpPr>
          <p:cNvPr id="4" name="Pladsholder til sidefod 3">
            <a:extLst>
              <a:ext uri="{FF2B5EF4-FFF2-40B4-BE49-F238E27FC236}">
                <a16:creationId xmlns:a16="http://schemas.microsoft.com/office/drawing/2014/main" id="{41940051-B039-A645-8CE4-98BD614CD3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2FD3000C-7A35-4042-8999-8D7A5916A6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D24AB-87BC-C246-B4B2-6540DD67E051}" type="slidenum">
              <a:rPr lang="da-DK" smtClean="0"/>
              <a:t>‹nr.›</a:t>
            </a:fld>
            <a:endParaRPr lang="da-DK"/>
          </a:p>
        </p:txBody>
      </p:sp>
    </p:spTree>
    <p:extLst>
      <p:ext uri="{BB962C8B-B14F-4D97-AF65-F5344CB8AC3E}">
        <p14:creationId xmlns:p14="http://schemas.microsoft.com/office/powerpoint/2010/main" val="17926449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DD3C2-48DD-B843-B4EE-3C20BD397614}" type="datetimeFigureOut">
              <a:rPr lang="da-DK" smtClean="0"/>
              <a:t>05.11.2020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39C93-BA50-9949-B494-07CF13F06B09}" type="slidenum">
              <a:rPr lang="da-DK" smtClean="0"/>
              <a:t>‹nr.›</a:t>
            </a:fld>
            <a:endParaRPr lang="da-DK"/>
          </a:p>
        </p:txBody>
      </p:sp>
    </p:spTree>
    <p:extLst>
      <p:ext uri="{BB962C8B-B14F-4D97-AF65-F5344CB8AC3E}">
        <p14:creationId xmlns:p14="http://schemas.microsoft.com/office/powerpoint/2010/main" val="36607635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a-DK"/>
              <a:t>Klik for at redigere titeltypografien i masteren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F8728D6F-C8B6-5A4D-AE04-5C9F0D95A7E8}" type="datetime1">
              <a:rPr lang="da-DK" smtClean="0"/>
              <a:t>05.11.2020</a:t>
            </a:fld>
            <a:endParaRPr lang="da-DK"/>
          </a:p>
        </p:txBody>
      </p:sp>
      <p:sp>
        <p:nvSpPr>
          <p:cNvPr id="5" name="Footer Placeholder 4"/>
          <p:cNvSpPr>
            <a:spLocks noGrp="1"/>
          </p:cNvSpPr>
          <p:nvPr>
            <p:ph type="ftr" sz="quarter" idx="11"/>
          </p:nvPr>
        </p:nvSpPr>
        <p:spPr/>
        <p:txBody>
          <a:bodyPr/>
          <a:lstStyle/>
          <a:p>
            <a:endParaRPr lang="da-DK"/>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F72FF67-A654-F84A-8AEA-85D1B9CDF40A}" type="slidenum">
              <a:rPr lang="da-DK" smtClean="0"/>
              <a:t>‹nr.›</a:t>
            </a:fld>
            <a:endParaRPr lang="da-DK"/>
          </a:p>
        </p:txBody>
      </p:sp>
    </p:spTree>
    <p:extLst>
      <p:ext uri="{BB962C8B-B14F-4D97-AF65-F5344CB8AC3E}">
        <p14:creationId xmlns:p14="http://schemas.microsoft.com/office/powerpoint/2010/main" val="89582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A26F44D5-3607-9C4E-AD45-1A4E43A3DBA6}" type="datetime1">
              <a:rPr lang="da-DK" smtClean="0"/>
              <a:t>05.11.2020</a:t>
            </a:fld>
            <a:endParaRPr lang="da-DK"/>
          </a:p>
        </p:txBody>
      </p:sp>
      <p:sp>
        <p:nvSpPr>
          <p:cNvPr id="5" name="Footer Placeholder 4"/>
          <p:cNvSpPr>
            <a:spLocks noGrp="1"/>
          </p:cNvSpPr>
          <p:nvPr>
            <p:ph type="ftr" sz="quarter" idx="11"/>
          </p:nvPr>
        </p:nvSpPr>
        <p:spPr/>
        <p:txBody>
          <a:bodyPr/>
          <a:lstStyle/>
          <a:p>
            <a:endParaRPr lang="da-D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F72FF67-A654-F84A-8AEA-85D1B9CDF40A}" type="slidenum">
              <a:rPr lang="da-DK" smtClean="0"/>
              <a:t>‹nr.›</a:t>
            </a:fld>
            <a:endParaRPr lang="da-DK"/>
          </a:p>
        </p:txBody>
      </p:sp>
    </p:spTree>
    <p:extLst>
      <p:ext uri="{BB962C8B-B14F-4D97-AF65-F5344CB8AC3E}">
        <p14:creationId xmlns:p14="http://schemas.microsoft.com/office/powerpoint/2010/main" val="374469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a-DK"/>
              <a:t>Klik for at redigere titeltypografien i masteren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0307622E-459F-A346-8913-56E100E845BB}" type="datetime1">
              <a:rPr lang="da-DK" smtClean="0"/>
              <a:t>05.11.2020</a:t>
            </a:fld>
            <a:endParaRPr lang="da-DK"/>
          </a:p>
        </p:txBody>
      </p:sp>
      <p:sp>
        <p:nvSpPr>
          <p:cNvPr id="5" name="Footer Placeholder 4"/>
          <p:cNvSpPr>
            <a:spLocks noGrp="1"/>
          </p:cNvSpPr>
          <p:nvPr>
            <p:ph type="ftr" sz="quarter" idx="11"/>
          </p:nvPr>
        </p:nvSpPr>
        <p:spPr/>
        <p:txBody>
          <a:bodyPr/>
          <a:lstStyle/>
          <a:p>
            <a:endParaRPr lang="da-DK"/>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F72FF67-A654-F84A-8AEA-85D1B9CDF40A}" type="slidenum">
              <a:rPr lang="da-DK" smtClean="0"/>
              <a:t>‹nr.›</a:t>
            </a:fld>
            <a:endParaRPr lang="da-DK"/>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00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a:t>Klik for at redigere teksttypografierne i masteren</a:t>
            </a:r>
          </a:p>
        </p:txBody>
      </p:sp>
      <p:sp>
        <p:nvSpPr>
          <p:cNvPr id="5" name="Date Placeholder 4"/>
          <p:cNvSpPr>
            <a:spLocks noGrp="1"/>
          </p:cNvSpPr>
          <p:nvPr>
            <p:ph type="dt" sz="half" idx="10"/>
          </p:nvPr>
        </p:nvSpPr>
        <p:spPr/>
        <p:txBody>
          <a:bodyPr/>
          <a:lstStyle/>
          <a:p>
            <a:fld id="{66E5E8F0-E77F-8C41-B112-83BD967895BE}" type="datetime1">
              <a:rPr lang="da-DK" smtClean="0"/>
              <a:t>05.11.2020</a:t>
            </a:fld>
            <a:endParaRPr lang="da-DK"/>
          </a:p>
        </p:txBody>
      </p:sp>
      <p:sp>
        <p:nvSpPr>
          <p:cNvPr id="6" name="Footer Placeholder 5"/>
          <p:cNvSpPr>
            <a:spLocks noGrp="1"/>
          </p:cNvSpPr>
          <p:nvPr>
            <p:ph type="ftr" sz="quarter" idx="11"/>
          </p:nvPr>
        </p:nvSpPr>
        <p:spPr/>
        <p:txBody>
          <a:bodyPr/>
          <a:lstStyle/>
          <a:p>
            <a:endParaRPr lang="da-D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72FF67-A654-F84A-8AEA-85D1B9CDF40A}" type="slidenum">
              <a:rPr lang="da-DK" smtClean="0"/>
              <a:t>‹nr.›</a:t>
            </a:fld>
            <a:endParaRPr lang="da-DK"/>
          </a:p>
        </p:txBody>
      </p:sp>
    </p:spTree>
    <p:extLst>
      <p:ext uri="{BB962C8B-B14F-4D97-AF65-F5344CB8AC3E}">
        <p14:creationId xmlns:p14="http://schemas.microsoft.com/office/powerpoint/2010/main" val="1979627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a-DK"/>
              <a:t>Klik for at redigere titeltypografien i masteren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a:t>Klik for at redigere teksttypografierne i masteren</a:t>
            </a:r>
          </a:p>
        </p:txBody>
      </p:sp>
      <p:sp>
        <p:nvSpPr>
          <p:cNvPr id="5" name="Date Placeholder 4"/>
          <p:cNvSpPr>
            <a:spLocks noGrp="1"/>
          </p:cNvSpPr>
          <p:nvPr>
            <p:ph type="dt" sz="half" idx="10"/>
          </p:nvPr>
        </p:nvSpPr>
        <p:spPr/>
        <p:txBody>
          <a:bodyPr/>
          <a:lstStyle/>
          <a:p>
            <a:fld id="{1120F65D-C95D-E544-986C-079D7012B1BD}" type="datetime1">
              <a:rPr lang="da-DK" smtClean="0"/>
              <a:t>05.11.2020</a:t>
            </a:fld>
            <a:endParaRPr lang="da-DK"/>
          </a:p>
        </p:txBody>
      </p:sp>
      <p:sp>
        <p:nvSpPr>
          <p:cNvPr id="6" name="Footer Placeholder 5"/>
          <p:cNvSpPr>
            <a:spLocks noGrp="1"/>
          </p:cNvSpPr>
          <p:nvPr>
            <p:ph type="ftr" sz="quarter" idx="11"/>
          </p:nvPr>
        </p:nvSpPr>
        <p:spPr/>
        <p:txBody>
          <a:bodyPr/>
          <a:lstStyle/>
          <a:p>
            <a:endParaRPr lang="da-DK"/>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72FF67-A654-F84A-8AEA-85D1B9CDF40A}" type="slidenum">
              <a:rPr lang="da-DK" smtClean="0"/>
              <a:t>‹nr.›</a:t>
            </a:fld>
            <a:endParaRPr lang="da-DK"/>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7320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a-DK"/>
              <a:t>Klik for at redigere titeltypografien i masteren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a:t>Klik for at redigere teksttypografierne i masteren</a:t>
            </a:r>
          </a:p>
        </p:txBody>
      </p:sp>
      <p:sp>
        <p:nvSpPr>
          <p:cNvPr id="5" name="Date Placeholder 4"/>
          <p:cNvSpPr>
            <a:spLocks noGrp="1"/>
          </p:cNvSpPr>
          <p:nvPr>
            <p:ph type="dt" sz="half" idx="10"/>
          </p:nvPr>
        </p:nvSpPr>
        <p:spPr/>
        <p:txBody>
          <a:bodyPr/>
          <a:lstStyle/>
          <a:p>
            <a:fld id="{9E99E24E-7726-DD40-AA01-AE5667BBB82C}" type="datetime1">
              <a:rPr lang="da-DK" smtClean="0"/>
              <a:t>05.11.2020</a:t>
            </a:fld>
            <a:endParaRPr lang="da-DK"/>
          </a:p>
        </p:txBody>
      </p:sp>
      <p:sp>
        <p:nvSpPr>
          <p:cNvPr id="6" name="Footer Placeholder 5"/>
          <p:cNvSpPr>
            <a:spLocks noGrp="1"/>
          </p:cNvSpPr>
          <p:nvPr>
            <p:ph type="ftr" sz="quarter" idx="11"/>
          </p:nvPr>
        </p:nvSpPr>
        <p:spPr/>
        <p:txBody>
          <a:bodyPr/>
          <a:lstStyle/>
          <a:p>
            <a:endParaRPr lang="da-D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72FF67-A654-F84A-8AEA-85D1B9CDF40A}" type="slidenum">
              <a:rPr lang="da-DK" smtClean="0"/>
              <a:t>‹nr.›</a:t>
            </a:fld>
            <a:endParaRPr lang="da-DK"/>
          </a:p>
        </p:txBody>
      </p:sp>
    </p:spTree>
    <p:extLst>
      <p:ext uri="{BB962C8B-B14F-4D97-AF65-F5344CB8AC3E}">
        <p14:creationId xmlns:p14="http://schemas.microsoft.com/office/powerpoint/2010/main" val="2274343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9DE7FEF7-D1D2-264D-AD18-2AC881F2A9E4}" type="datetime1">
              <a:rPr lang="da-DK" smtClean="0"/>
              <a:t>05.11.2020</a:t>
            </a:fld>
            <a:endParaRPr lang="da-DK"/>
          </a:p>
        </p:txBody>
      </p:sp>
      <p:sp>
        <p:nvSpPr>
          <p:cNvPr id="5" name="Footer Placeholder 4"/>
          <p:cNvSpPr>
            <a:spLocks noGrp="1"/>
          </p:cNvSpPr>
          <p:nvPr>
            <p:ph type="ftr" sz="quarter" idx="11"/>
          </p:nvPr>
        </p:nvSpPr>
        <p:spPr/>
        <p:txBody>
          <a:bodyPr/>
          <a:lstStyle/>
          <a:p>
            <a:endParaRPr lang="da-D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72FF67-A654-F84A-8AEA-85D1B9CDF40A}" type="slidenum">
              <a:rPr lang="da-DK" smtClean="0"/>
              <a:t>‹nr.›</a:t>
            </a:fld>
            <a:endParaRPr lang="da-DK"/>
          </a:p>
        </p:txBody>
      </p:sp>
    </p:spTree>
    <p:extLst>
      <p:ext uri="{BB962C8B-B14F-4D97-AF65-F5344CB8AC3E}">
        <p14:creationId xmlns:p14="http://schemas.microsoft.com/office/powerpoint/2010/main" val="84018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D9DCF030-C47E-5B40-B214-A91F0EDCDD61}" type="datetime1">
              <a:rPr lang="da-DK" smtClean="0"/>
              <a:t>05.11.2020</a:t>
            </a:fld>
            <a:endParaRPr lang="da-DK"/>
          </a:p>
        </p:txBody>
      </p:sp>
      <p:sp>
        <p:nvSpPr>
          <p:cNvPr id="5" name="Footer Placeholder 4"/>
          <p:cNvSpPr>
            <a:spLocks noGrp="1"/>
          </p:cNvSpPr>
          <p:nvPr>
            <p:ph type="ftr" sz="quarter" idx="11"/>
          </p:nvPr>
        </p:nvSpPr>
        <p:spPr/>
        <p:txBody>
          <a:bodyPr/>
          <a:lstStyle/>
          <a:p>
            <a:endParaRPr lang="da-D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72FF67-A654-F84A-8AEA-85D1B9CDF40A}" type="slidenum">
              <a:rPr lang="da-DK" smtClean="0"/>
              <a:t>‹nr.›</a:t>
            </a:fld>
            <a:endParaRPr lang="da-DK"/>
          </a:p>
        </p:txBody>
      </p:sp>
    </p:spTree>
    <p:extLst>
      <p:ext uri="{BB962C8B-B14F-4D97-AF65-F5344CB8AC3E}">
        <p14:creationId xmlns:p14="http://schemas.microsoft.com/office/powerpoint/2010/main" val="303367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a-DK"/>
              <a:t>Klik for at redigere titeltypografien i masteren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2791120-EDBC-084B-9AAB-081D6F4F6EA1}" type="datetime1">
              <a:rPr lang="da-DK" smtClean="0"/>
              <a:t>05.11.2020</a:t>
            </a:fld>
            <a:endParaRPr lang="da-DK"/>
          </a:p>
        </p:txBody>
      </p:sp>
      <p:sp>
        <p:nvSpPr>
          <p:cNvPr id="5" name="Footer Placeholder 4"/>
          <p:cNvSpPr>
            <a:spLocks noGrp="1"/>
          </p:cNvSpPr>
          <p:nvPr>
            <p:ph type="ftr" sz="quarter" idx="11"/>
          </p:nvPr>
        </p:nvSpPr>
        <p:spPr/>
        <p:txBody>
          <a:bodyPr/>
          <a:lstStyle/>
          <a:p>
            <a:endParaRPr lang="da-D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72FF67-A654-F84A-8AEA-85D1B9CDF40A}" type="slidenum">
              <a:rPr lang="da-DK" smtClean="0"/>
              <a:t>‹nr.›</a:t>
            </a:fld>
            <a:endParaRPr lang="da-DK"/>
          </a:p>
        </p:txBody>
      </p:sp>
    </p:spTree>
    <p:extLst>
      <p:ext uri="{BB962C8B-B14F-4D97-AF65-F5344CB8AC3E}">
        <p14:creationId xmlns:p14="http://schemas.microsoft.com/office/powerpoint/2010/main" val="393790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C603254F-401D-3748-9723-74DFC2993DE2}" type="datetime1">
              <a:rPr lang="da-DK" smtClean="0"/>
              <a:t>05.11.2020</a:t>
            </a:fld>
            <a:endParaRPr lang="da-DK"/>
          </a:p>
        </p:txBody>
      </p:sp>
      <p:sp>
        <p:nvSpPr>
          <p:cNvPr id="5" name="Footer Placeholder 4"/>
          <p:cNvSpPr>
            <a:spLocks noGrp="1"/>
          </p:cNvSpPr>
          <p:nvPr>
            <p:ph type="ftr" sz="quarter" idx="11"/>
          </p:nvPr>
        </p:nvSpPr>
        <p:spPr/>
        <p:txBody>
          <a:bodyPr/>
          <a:lstStyle/>
          <a:p>
            <a:endParaRPr lang="da-D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F72FF67-A654-F84A-8AEA-85D1B9CDF40A}" type="slidenum">
              <a:rPr lang="da-DK" smtClean="0"/>
              <a:t>‹nr.›</a:t>
            </a:fld>
            <a:endParaRPr lang="da-DK"/>
          </a:p>
        </p:txBody>
      </p:sp>
    </p:spTree>
    <p:extLst>
      <p:ext uri="{BB962C8B-B14F-4D97-AF65-F5344CB8AC3E}">
        <p14:creationId xmlns:p14="http://schemas.microsoft.com/office/powerpoint/2010/main" val="1167327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78BCE1FE-CF66-DC4F-83B1-013CDE7268C5}" type="datetime1">
              <a:rPr lang="da-DK" smtClean="0"/>
              <a:t>05.11.2020</a:t>
            </a:fld>
            <a:endParaRPr lang="da-DK"/>
          </a:p>
        </p:txBody>
      </p:sp>
      <p:sp>
        <p:nvSpPr>
          <p:cNvPr id="6" name="Footer Placeholder 5"/>
          <p:cNvSpPr>
            <a:spLocks noGrp="1"/>
          </p:cNvSpPr>
          <p:nvPr>
            <p:ph type="ftr" sz="quarter" idx="11"/>
          </p:nvPr>
        </p:nvSpPr>
        <p:spPr/>
        <p:txBody>
          <a:bodyPr/>
          <a:lstStyle/>
          <a:p>
            <a:endParaRPr lang="da-DK"/>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F72FF67-A654-F84A-8AEA-85D1B9CDF40A}" type="slidenum">
              <a:rPr lang="da-DK" smtClean="0"/>
              <a:t>‹nr.›</a:t>
            </a:fld>
            <a:endParaRPr lang="da-DK"/>
          </a:p>
        </p:txBody>
      </p:sp>
    </p:spTree>
    <p:extLst>
      <p:ext uri="{BB962C8B-B14F-4D97-AF65-F5344CB8AC3E}">
        <p14:creationId xmlns:p14="http://schemas.microsoft.com/office/powerpoint/2010/main" val="248681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CFC83872-7579-AF43-9A30-3B171FFF12C5}" type="datetime1">
              <a:rPr lang="da-DK" smtClean="0"/>
              <a:t>05.11.2020</a:t>
            </a:fld>
            <a:endParaRPr lang="da-DK"/>
          </a:p>
        </p:txBody>
      </p:sp>
      <p:sp>
        <p:nvSpPr>
          <p:cNvPr id="8" name="Footer Placeholder 7"/>
          <p:cNvSpPr>
            <a:spLocks noGrp="1"/>
          </p:cNvSpPr>
          <p:nvPr>
            <p:ph type="ftr" sz="quarter" idx="11"/>
          </p:nvPr>
        </p:nvSpPr>
        <p:spPr/>
        <p:txBody>
          <a:bodyPr/>
          <a:lstStyle/>
          <a:p>
            <a:endParaRPr lang="da-DK"/>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F72FF67-A654-F84A-8AEA-85D1B9CDF40A}" type="slidenum">
              <a:rPr lang="da-DK" smtClean="0"/>
              <a:t>‹nr.›</a:t>
            </a:fld>
            <a:endParaRPr lang="da-DK"/>
          </a:p>
        </p:txBody>
      </p:sp>
    </p:spTree>
    <p:extLst>
      <p:ext uri="{BB962C8B-B14F-4D97-AF65-F5344CB8AC3E}">
        <p14:creationId xmlns:p14="http://schemas.microsoft.com/office/powerpoint/2010/main" val="198528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A25E67F4-8901-C14B-9052-9D74578B3242}" type="datetime1">
              <a:rPr lang="da-DK" smtClean="0"/>
              <a:t>05.11.2020</a:t>
            </a:fld>
            <a:endParaRPr lang="da-DK"/>
          </a:p>
        </p:txBody>
      </p:sp>
      <p:sp>
        <p:nvSpPr>
          <p:cNvPr id="4" name="Footer Placeholder 3"/>
          <p:cNvSpPr>
            <a:spLocks noGrp="1"/>
          </p:cNvSpPr>
          <p:nvPr>
            <p:ph type="ftr" sz="quarter" idx="11"/>
          </p:nvPr>
        </p:nvSpPr>
        <p:spPr/>
        <p:txBody>
          <a:bodyPr/>
          <a:lstStyle/>
          <a:p>
            <a:endParaRPr lang="da-DK"/>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F72FF67-A654-F84A-8AEA-85D1B9CDF40A}" type="slidenum">
              <a:rPr lang="da-DK" smtClean="0"/>
              <a:t>‹nr.›</a:t>
            </a:fld>
            <a:endParaRPr lang="da-DK"/>
          </a:p>
        </p:txBody>
      </p:sp>
    </p:spTree>
    <p:extLst>
      <p:ext uri="{BB962C8B-B14F-4D97-AF65-F5344CB8AC3E}">
        <p14:creationId xmlns:p14="http://schemas.microsoft.com/office/powerpoint/2010/main" val="158837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9CB39-986D-5446-859C-AE297C8A059B}" type="datetime1">
              <a:rPr lang="da-DK" smtClean="0"/>
              <a:t>05.11.2020</a:t>
            </a:fld>
            <a:endParaRPr lang="da-DK"/>
          </a:p>
        </p:txBody>
      </p:sp>
      <p:sp>
        <p:nvSpPr>
          <p:cNvPr id="3" name="Footer Placeholder 2"/>
          <p:cNvSpPr>
            <a:spLocks noGrp="1"/>
          </p:cNvSpPr>
          <p:nvPr>
            <p:ph type="ftr" sz="quarter" idx="11"/>
          </p:nvPr>
        </p:nvSpPr>
        <p:spPr/>
        <p:txBody>
          <a:bodyPr/>
          <a:lstStyle/>
          <a:p>
            <a:endParaRPr lang="da-DK"/>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F72FF67-A654-F84A-8AEA-85D1B9CDF40A}" type="slidenum">
              <a:rPr lang="da-DK" smtClean="0"/>
              <a:t>‹nr.›</a:t>
            </a:fld>
            <a:endParaRPr lang="da-DK"/>
          </a:p>
        </p:txBody>
      </p:sp>
    </p:spTree>
    <p:extLst>
      <p:ext uri="{BB962C8B-B14F-4D97-AF65-F5344CB8AC3E}">
        <p14:creationId xmlns:p14="http://schemas.microsoft.com/office/powerpoint/2010/main" val="157687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a-DK"/>
              <a:t>Klik for at redigere titeltypografien i masteren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D05E79E3-BE07-8945-97DA-755970EDB599}" type="datetime1">
              <a:rPr lang="da-DK" smtClean="0"/>
              <a:t>05.11.2020</a:t>
            </a:fld>
            <a:endParaRPr lang="da-DK"/>
          </a:p>
        </p:txBody>
      </p:sp>
      <p:sp>
        <p:nvSpPr>
          <p:cNvPr id="6" name="Footer Placeholder 5"/>
          <p:cNvSpPr>
            <a:spLocks noGrp="1"/>
          </p:cNvSpPr>
          <p:nvPr>
            <p:ph type="ftr" sz="quarter" idx="11"/>
          </p:nvPr>
        </p:nvSpPr>
        <p:spPr/>
        <p:txBody>
          <a:bodyPr/>
          <a:lstStyle/>
          <a:p>
            <a:endParaRPr lang="da-DK"/>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F72FF67-A654-F84A-8AEA-85D1B9CDF40A}" type="slidenum">
              <a:rPr lang="da-DK" smtClean="0"/>
              <a:t>‹nr.›</a:t>
            </a:fld>
            <a:endParaRPr lang="da-DK"/>
          </a:p>
        </p:txBody>
      </p:sp>
    </p:spTree>
    <p:extLst>
      <p:ext uri="{BB962C8B-B14F-4D97-AF65-F5344CB8AC3E}">
        <p14:creationId xmlns:p14="http://schemas.microsoft.com/office/powerpoint/2010/main" val="4076547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8831D022-D689-DE48-8D5C-674656252035}" type="datetime1">
              <a:rPr lang="da-DK" smtClean="0"/>
              <a:t>05.11.2020</a:t>
            </a:fld>
            <a:endParaRPr lang="da-DK"/>
          </a:p>
        </p:txBody>
      </p:sp>
      <p:sp>
        <p:nvSpPr>
          <p:cNvPr id="6" name="Footer Placeholder 5"/>
          <p:cNvSpPr>
            <a:spLocks noGrp="1"/>
          </p:cNvSpPr>
          <p:nvPr>
            <p:ph type="ftr" sz="quarter" idx="11"/>
          </p:nvPr>
        </p:nvSpPr>
        <p:spPr/>
        <p:txBody>
          <a:bodyPr/>
          <a:lstStyle/>
          <a:p>
            <a:endParaRPr lang="da-D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72FF67-A654-F84A-8AEA-85D1B9CDF40A}" type="slidenum">
              <a:rPr lang="da-DK" smtClean="0"/>
              <a:t>‹nr.›</a:t>
            </a:fld>
            <a:endParaRPr lang="da-DK"/>
          </a:p>
        </p:txBody>
      </p:sp>
    </p:spTree>
    <p:extLst>
      <p:ext uri="{BB962C8B-B14F-4D97-AF65-F5344CB8AC3E}">
        <p14:creationId xmlns:p14="http://schemas.microsoft.com/office/powerpoint/2010/main" val="225464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05AE096-27E1-024A-8A7B-8FC526A8D16D}" type="datetime1">
              <a:rPr lang="da-DK" smtClean="0"/>
              <a:t>05.11.2020</a:t>
            </a:fld>
            <a:endParaRPr lang="da-DK"/>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F72FF67-A654-F84A-8AEA-85D1B9CDF40A}" type="slidenum">
              <a:rPr lang="da-DK" smtClean="0"/>
              <a:t>‹nr.›</a:t>
            </a:fld>
            <a:endParaRPr lang="da-DK"/>
          </a:p>
        </p:txBody>
      </p:sp>
    </p:spTree>
    <p:extLst>
      <p:ext uri="{BB962C8B-B14F-4D97-AF65-F5344CB8AC3E}">
        <p14:creationId xmlns:p14="http://schemas.microsoft.com/office/powerpoint/2010/main" val="129059872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Billede 4" descr="Et billede, der indeholder udendørs, vej, græs, rider&#10;&#10;Automatisk genereret beskrivelse">
            <a:extLst>
              <a:ext uri="{FF2B5EF4-FFF2-40B4-BE49-F238E27FC236}">
                <a16:creationId xmlns:a16="http://schemas.microsoft.com/office/drawing/2014/main" id="{3879C786-257C-8F44-8B54-007F38D2A1C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50351" r="-1" b="9429"/>
          <a:stretch/>
        </p:blipFill>
        <p:spPr>
          <a:xfrm>
            <a:off x="20" y="10"/>
            <a:ext cx="12191980" cy="6857990"/>
          </a:xfrm>
          <a:prstGeom prst="rect">
            <a:avLst/>
          </a:prstGeom>
        </p:spPr>
      </p:pic>
      <p:sp>
        <p:nvSpPr>
          <p:cNvPr id="15" name="Freeform 5">
            <a:extLst>
              <a:ext uri="{FF2B5EF4-FFF2-40B4-BE49-F238E27FC236}">
                <a16:creationId xmlns:a16="http://schemas.microsoft.com/office/drawing/2014/main" id="{2F2D0089-EE06-49C0-9C5F-56B94DF2D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rgbClr val="000000">
              <a:alpha val="92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27EFE0D8-F741-384C-8B60-06F54102B791}"/>
              </a:ext>
            </a:extLst>
          </p:cNvPr>
          <p:cNvSpPr>
            <a:spLocks noGrp="1"/>
          </p:cNvSpPr>
          <p:nvPr>
            <p:ph type="ctrTitle"/>
          </p:nvPr>
        </p:nvSpPr>
        <p:spPr>
          <a:xfrm>
            <a:off x="316109" y="4187226"/>
            <a:ext cx="8458200" cy="958911"/>
          </a:xfrm>
        </p:spPr>
        <p:txBody>
          <a:bodyPr>
            <a:noAutofit/>
          </a:bodyPr>
          <a:lstStyle/>
          <a:p>
            <a:pPr>
              <a:lnSpc>
                <a:spcPct val="90000"/>
              </a:lnSpc>
            </a:pPr>
            <a:r>
              <a:rPr lang="en-GB" sz="2800" b="1" dirty="0">
                <a:solidFill>
                  <a:srgbClr val="FFFFFF"/>
                </a:solidFill>
              </a:rPr>
              <a:t>TRANSPORT DURING THE CORONA LOCKDOWN</a:t>
            </a:r>
            <a:br>
              <a:rPr lang="en-GB" sz="3000" b="1" dirty="0">
                <a:solidFill>
                  <a:srgbClr val="FFFFFF"/>
                </a:solidFill>
              </a:rPr>
            </a:br>
            <a:r>
              <a:rPr lang="en-GB" sz="2000" b="1" i="1" dirty="0">
                <a:solidFill>
                  <a:srgbClr val="FFFFFF"/>
                </a:solidFill>
              </a:rPr>
              <a:t>– new potentials for transport modes among Danes?</a:t>
            </a:r>
            <a:br>
              <a:rPr lang="en-GB" sz="3000" b="1" i="1" dirty="0">
                <a:solidFill>
                  <a:srgbClr val="FFFFFF"/>
                </a:solidFill>
              </a:rPr>
            </a:br>
            <a:endParaRPr lang="en-GB" sz="3000" b="1" i="1" dirty="0">
              <a:solidFill>
                <a:srgbClr val="FFFFFF"/>
              </a:solidFill>
            </a:endParaRPr>
          </a:p>
        </p:txBody>
      </p:sp>
      <p:sp>
        <p:nvSpPr>
          <p:cNvPr id="25" name="Tekstfelt 24">
            <a:extLst>
              <a:ext uri="{FF2B5EF4-FFF2-40B4-BE49-F238E27FC236}">
                <a16:creationId xmlns:a16="http://schemas.microsoft.com/office/drawing/2014/main" id="{A8C5573C-9AF7-4C48-A83E-557C91B5DFF5}"/>
              </a:ext>
            </a:extLst>
          </p:cNvPr>
          <p:cNvSpPr txBox="1"/>
          <p:nvPr/>
        </p:nvSpPr>
        <p:spPr>
          <a:xfrm>
            <a:off x="271850" y="4961471"/>
            <a:ext cx="6277232" cy="584775"/>
          </a:xfrm>
          <a:prstGeom prst="rect">
            <a:avLst/>
          </a:prstGeom>
          <a:noFill/>
        </p:spPr>
        <p:txBody>
          <a:bodyPr wrap="square" rtlCol="0">
            <a:spAutoFit/>
          </a:bodyPr>
          <a:lstStyle/>
          <a:p>
            <a:r>
              <a:rPr lang="en-GB" sz="1600" dirty="0">
                <a:solidFill>
                  <a:schemeClr val="tx2">
                    <a:lumMod val="20000"/>
                    <a:lumOff val="80000"/>
                  </a:schemeClr>
                </a:solidFill>
              </a:rPr>
              <a:t>A survey compiled by the Coordination for Gender Research in collaboration with the European TinnGO project</a:t>
            </a:r>
            <a:endParaRPr lang="en-GB" dirty="0">
              <a:solidFill>
                <a:schemeClr val="tx2">
                  <a:lumMod val="20000"/>
                  <a:lumOff val="80000"/>
                </a:schemeClr>
              </a:solidFill>
            </a:endParaRPr>
          </a:p>
        </p:txBody>
      </p:sp>
    </p:spTree>
    <p:extLst>
      <p:ext uri="{BB962C8B-B14F-4D97-AF65-F5344CB8AC3E}">
        <p14:creationId xmlns:p14="http://schemas.microsoft.com/office/powerpoint/2010/main" val="228947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C3AD97B-FE7C-2449-915A-1CE044313A7A}"/>
              </a:ext>
            </a:extLst>
          </p:cNvPr>
          <p:cNvSpPr>
            <a:spLocks noGrp="1"/>
          </p:cNvSpPr>
          <p:nvPr>
            <p:ph type="title"/>
          </p:nvPr>
        </p:nvSpPr>
        <p:spPr>
          <a:xfrm>
            <a:off x="3373062" y="624110"/>
            <a:ext cx="8131550" cy="1280890"/>
          </a:xfrm>
        </p:spPr>
        <p:txBody>
          <a:bodyPr>
            <a:normAutofit/>
          </a:bodyPr>
          <a:lstStyle/>
          <a:p>
            <a:r>
              <a:rPr lang="en-GB"/>
              <a:t>SAMPLE AND REPRESENTATION</a:t>
            </a:r>
          </a:p>
        </p:txBody>
      </p:sp>
      <p:sp>
        <p:nvSpPr>
          <p:cNvPr id="60" name="Rectangle 5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6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6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6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6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6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6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6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7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7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7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7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7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76" name="Group 7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7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7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7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8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8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8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8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8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8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8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8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8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9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Pladsholder til indhold 2">
            <a:extLst>
              <a:ext uri="{FF2B5EF4-FFF2-40B4-BE49-F238E27FC236}">
                <a16:creationId xmlns:a16="http://schemas.microsoft.com/office/drawing/2014/main" id="{271D43F4-1081-7D4D-B523-63C05DEF5E1E}"/>
              </a:ext>
            </a:extLst>
          </p:cNvPr>
          <p:cNvSpPr>
            <a:spLocks noGrp="1"/>
          </p:cNvSpPr>
          <p:nvPr>
            <p:ph idx="1"/>
          </p:nvPr>
        </p:nvSpPr>
        <p:spPr>
          <a:xfrm>
            <a:off x="3373061" y="1549141"/>
            <a:ext cx="8268647" cy="4313542"/>
          </a:xfrm>
        </p:spPr>
        <p:txBody>
          <a:bodyPr>
            <a:normAutofit/>
          </a:bodyPr>
          <a:lstStyle/>
          <a:p>
            <a:r>
              <a:rPr lang="en-GB" dirty="0"/>
              <a:t>Respondents (n=595) were recruited through</a:t>
            </a:r>
          </a:p>
          <a:p>
            <a:pPr lvl="1"/>
            <a:r>
              <a:rPr lang="en-GB" dirty="0"/>
              <a:t>facebook campaign boosts</a:t>
            </a:r>
          </a:p>
          <a:p>
            <a:pPr lvl="1"/>
            <a:r>
              <a:rPr lang="en-GB" dirty="0"/>
              <a:t>facebook local group pages</a:t>
            </a:r>
          </a:p>
          <a:p>
            <a:pPr lvl="1"/>
            <a:r>
              <a:rPr lang="en-GB" dirty="0"/>
              <a:t>a range of municipalities’ websites and facebook pages</a:t>
            </a:r>
          </a:p>
          <a:p>
            <a:pPr lvl="1"/>
            <a:endParaRPr lang="en-GB" dirty="0"/>
          </a:p>
          <a:p>
            <a:r>
              <a:rPr lang="en-GB" dirty="0"/>
              <a:t>Relatively skewed sample </a:t>
            </a:r>
          </a:p>
          <a:p>
            <a:pPr lvl="1"/>
            <a:r>
              <a:rPr lang="en-GB" dirty="0"/>
              <a:t>significantly more women (70 % women, 29 % men, 1 % other)</a:t>
            </a:r>
          </a:p>
          <a:p>
            <a:pPr lvl="1"/>
            <a:r>
              <a:rPr lang="en-GB" dirty="0"/>
              <a:t>significantly longer educated persons</a:t>
            </a:r>
          </a:p>
          <a:p>
            <a:pPr lvl="1"/>
            <a:r>
              <a:rPr lang="en-GB" dirty="0"/>
              <a:t>on average significant younger persons, especially 26-65 year olds are represented in the sample and in lesser degree the most young and old. </a:t>
            </a:r>
          </a:p>
          <a:p>
            <a:pPr marL="0" indent="0">
              <a:buNone/>
            </a:pPr>
            <a:endParaRPr lang="en-GB" dirty="0"/>
          </a:p>
          <a:p>
            <a:endParaRPr lang="en-GB" dirty="0"/>
          </a:p>
        </p:txBody>
      </p:sp>
      <p:sp>
        <p:nvSpPr>
          <p:cNvPr id="4" name="Pladsholder til slidenummer 3">
            <a:extLst>
              <a:ext uri="{FF2B5EF4-FFF2-40B4-BE49-F238E27FC236}">
                <a16:creationId xmlns:a16="http://schemas.microsoft.com/office/drawing/2014/main" id="{05ADFAB6-206D-2D49-A33D-5BF98276C98D}"/>
              </a:ext>
            </a:extLst>
          </p:cNvPr>
          <p:cNvSpPr>
            <a:spLocks noGrp="1"/>
          </p:cNvSpPr>
          <p:nvPr>
            <p:ph type="sldNum" sz="quarter" idx="12"/>
          </p:nvPr>
        </p:nvSpPr>
        <p:spPr>
          <a:xfrm>
            <a:off x="49486" y="3489312"/>
            <a:ext cx="779767" cy="365125"/>
          </a:xfrm>
        </p:spPr>
        <p:txBody>
          <a:bodyPr/>
          <a:lstStyle/>
          <a:p>
            <a:fld id="{FF72FF67-A654-F84A-8AEA-85D1B9CDF40A}" type="slidenum">
              <a:rPr lang="da-DK" sz="3000" b="1" smtClean="0">
                <a:solidFill>
                  <a:schemeClr val="bg1"/>
                </a:solidFill>
              </a:rPr>
              <a:t>2</a:t>
            </a:fld>
            <a:endParaRPr lang="da-DK" sz="3000" b="1" dirty="0">
              <a:solidFill>
                <a:schemeClr val="bg1"/>
              </a:solidFill>
            </a:endParaRPr>
          </a:p>
        </p:txBody>
      </p:sp>
    </p:spTree>
    <p:extLst>
      <p:ext uri="{BB962C8B-B14F-4D97-AF65-F5344CB8AC3E}">
        <p14:creationId xmlns:p14="http://schemas.microsoft.com/office/powerpoint/2010/main" val="72072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093B10-7A0C-5646-BB75-17C6BF2F159B}"/>
              </a:ext>
            </a:extLst>
          </p:cNvPr>
          <p:cNvSpPr>
            <a:spLocks noGrp="1"/>
          </p:cNvSpPr>
          <p:nvPr>
            <p:ph type="title"/>
          </p:nvPr>
        </p:nvSpPr>
        <p:spPr>
          <a:xfrm>
            <a:off x="1944691" y="537586"/>
            <a:ext cx="8911687" cy="1280890"/>
          </a:xfrm>
        </p:spPr>
        <p:txBody>
          <a:bodyPr>
            <a:normAutofit fontScale="90000"/>
          </a:bodyPr>
          <a:lstStyle/>
          <a:p>
            <a:r>
              <a:rPr lang="en-GB" dirty="0"/>
              <a:t>Sample represented in 68 municipalities</a:t>
            </a:r>
            <a:br>
              <a:rPr lang="en-GB" dirty="0"/>
            </a:br>
            <a:endParaRPr lang="da-DK" dirty="0">
              <a:solidFill>
                <a:schemeClr val="tx1"/>
              </a:solidFill>
            </a:endParaRPr>
          </a:p>
        </p:txBody>
      </p:sp>
      <p:sp>
        <p:nvSpPr>
          <p:cNvPr id="5" name="Tekstfelt 4">
            <a:extLst>
              <a:ext uri="{FF2B5EF4-FFF2-40B4-BE49-F238E27FC236}">
                <a16:creationId xmlns:a16="http://schemas.microsoft.com/office/drawing/2014/main" id="{86A3C16C-C314-E441-8632-D13379049EB6}"/>
              </a:ext>
            </a:extLst>
          </p:cNvPr>
          <p:cNvSpPr txBox="1"/>
          <p:nvPr/>
        </p:nvSpPr>
        <p:spPr>
          <a:xfrm>
            <a:off x="8869753" y="3930481"/>
            <a:ext cx="1126256" cy="2780248"/>
          </a:xfrm>
          <a:prstGeom prst="rect">
            <a:avLst/>
          </a:prstGeom>
          <a:noFill/>
        </p:spPr>
        <p:txBody>
          <a:bodyPr wrap="square" rtlCol="0">
            <a:spAutoFit/>
          </a:bodyPr>
          <a:lstStyle/>
          <a:p>
            <a:pPr>
              <a:spcAft>
                <a:spcPts val="75"/>
              </a:spcAft>
            </a:pPr>
            <a:r>
              <a:rPr lang="da-DK" sz="1200" dirty="0"/>
              <a:t>   0</a:t>
            </a:r>
          </a:p>
          <a:p>
            <a:pPr>
              <a:spcAft>
                <a:spcPts val="75"/>
              </a:spcAft>
            </a:pPr>
            <a:r>
              <a:rPr lang="da-DK" sz="1200" dirty="0"/>
              <a:t>   &gt; 5</a:t>
            </a:r>
          </a:p>
          <a:p>
            <a:pPr>
              <a:spcAft>
                <a:spcPts val="75"/>
              </a:spcAft>
            </a:pPr>
            <a:r>
              <a:rPr lang="da-DK" sz="1200" dirty="0"/>
              <a:t>   &gt; 10</a:t>
            </a:r>
          </a:p>
          <a:p>
            <a:pPr>
              <a:spcAft>
                <a:spcPts val="75"/>
              </a:spcAft>
            </a:pPr>
            <a:r>
              <a:rPr lang="da-DK" sz="1200" dirty="0"/>
              <a:t>   &gt; 20</a:t>
            </a:r>
          </a:p>
          <a:p>
            <a:pPr>
              <a:spcAft>
                <a:spcPts val="75"/>
              </a:spcAft>
            </a:pPr>
            <a:r>
              <a:rPr lang="da-DK" sz="1200" dirty="0"/>
              <a:t>   &gt; 30</a:t>
            </a:r>
          </a:p>
          <a:p>
            <a:pPr>
              <a:spcAft>
                <a:spcPts val="75"/>
              </a:spcAft>
            </a:pPr>
            <a:r>
              <a:rPr lang="da-DK" sz="1200" dirty="0"/>
              <a:t>   &gt; 50</a:t>
            </a:r>
          </a:p>
          <a:p>
            <a:pPr>
              <a:spcAft>
                <a:spcPts val="75"/>
              </a:spcAft>
            </a:pPr>
            <a:r>
              <a:rPr lang="da-DK" sz="1200" dirty="0"/>
              <a:t>   100+</a:t>
            </a:r>
          </a:p>
          <a:p>
            <a:pPr>
              <a:spcAft>
                <a:spcPts val="75"/>
              </a:spcAft>
            </a:pPr>
            <a:r>
              <a:rPr lang="da-DK" sz="1200" dirty="0"/>
              <a:t> </a:t>
            </a:r>
          </a:p>
          <a:p>
            <a:endParaRPr lang="da-DK" sz="1200" dirty="0"/>
          </a:p>
          <a:p>
            <a:endParaRPr lang="da-DK" sz="1200" dirty="0"/>
          </a:p>
          <a:p>
            <a:endParaRPr lang="da-DK" sz="1200" dirty="0"/>
          </a:p>
          <a:p>
            <a:endParaRPr lang="da-DK" sz="1200" dirty="0"/>
          </a:p>
          <a:p>
            <a:endParaRPr lang="da-DK" sz="1200" dirty="0"/>
          </a:p>
          <a:p>
            <a:endParaRPr lang="da-DK" sz="1200" dirty="0"/>
          </a:p>
        </p:txBody>
      </p:sp>
      <p:sp>
        <p:nvSpPr>
          <p:cNvPr id="6" name="Rektangel 5">
            <a:extLst>
              <a:ext uri="{FF2B5EF4-FFF2-40B4-BE49-F238E27FC236}">
                <a16:creationId xmlns:a16="http://schemas.microsoft.com/office/drawing/2014/main" id="{1BDC58A4-6129-9F4F-A75C-6ACE37FC8B9E}"/>
              </a:ext>
            </a:extLst>
          </p:cNvPr>
          <p:cNvSpPr/>
          <p:nvPr/>
        </p:nvSpPr>
        <p:spPr>
          <a:xfrm>
            <a:off x="8851316" y="4198729"/>
            <a:ext cx="145869" cy="139175"/>
          </a:xfrm>
          <a:prstGeom prst="rect">
            <a:avLst/>
          </a:prstGeom>
          <a:solidFill>
            <a:srgbClr val="FAEDCC"/>
          </a:solidFill>
          <a:ln>
            <a:solidFill>
              <a:srgbClr val="FAE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3B0D552A-7124-9840-BDDF-1D62B8EE7DA3}"/>
              </a:ext>
            </a:extLst>
          </p:cNvPr>
          <p:cNvSpPr/>
          <p:nvPr/>
        </p:nvSpPr>
        <p:spPr>
          <a:xfrm>
            <a:off x="8869751" y="4390970"/>
            <a:ext cx="145869" cy="139175"/>
          </a:xfrm>
          <a:prstGeom prst="rect">
            <a:avLst/>
          </a:prstGeom>
          <a:solidFill>
            <a:srgbClr val="FF8F75"/>
          </a:solidFill>
          <a:ln>
            <a:solidFill>
              <a:srgbClr val="FF8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B84946E9-AE53-7B4C-9FD5-BDE09C0BB488}"/>
              </a:ext>
            </a:extLst>
          </p:cNvPr>
          <p:cNvSpPr/>
          <p:nvPr/>
        </p:nvSpPr>
        <p:spPr>
          <a:xfrm>
            <a:off x="8869751" y="4590994"/>
            <a:ext cx="145869" cy="139175"/>
          </a:xfrm>
          <a:prstGeom prst="rect">
            <a:avLst/>
          </a:prstGeom>
          <a:solidFill>
            <a:srgbClr val="E3665B"/>
          </a:solidFill>
          <a:ln>
            <a:solidFill>
              <a:srgbClr val="E36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892CEF55-38ED-EF47-9BF7-450307D6D177}"/>
              </a:ext>
            </a:extLst>
          </p:cNvPr>
          <p:cNvSpPr/>
          <p:nvPr/>
        </p:nvSpPr>
        <p:spPr>
          <a:xfrm>
            <a:off x="8869751" y="4782446"/>
            <a:ext cx="145869" cy="139175"/>
          </a:xfrm>
          <a:prstGeom prst="rect">
            <a:avLst/>
          </a:prstGeom>
          <a:solidFill>
            <a:srgbClr val="CF0000"/>
          </a:solidFill>
          <a:ln>
            <a:solidFill>
              <a:srgbClr val="C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id="{E3103CA0-8063-F34B-A90A-F407C3C4AAF7}"/>
              </a:ext>
            </a:extLst>
          </p:cNvPr>
          <p:cNvSpPr/>
          <p:nvPr/>
        </p:nvSpPr>
        <p:spPr>
          <a:xfrm>
            <a:off x="8869751" y="4966906"/>
            <a:ext cx="145869" cy="139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Rektangel 13">
            <a:extLst>
              <a:ext uri="{FF2B5EF4-FFF2-40B4-BE49-F238E27FC236}">
                <a16:creationId xmlns:a16="http://schemas.microsoft.com/office/drawing/2014/main" id="{744334DF-F2A7-0C49-9373-8BD8F5565329}"/>
              </a:ext>
            </a:extLst>
          </p:cNvPr>
          <p:cNvSpPr/>
          <p:nvPr/>
        </p:nvSpPr>
        <p:spPr>
          <a:xfrm>
            <a:off x="8869752" y="5162491"/>
            <a:ext cx="145869" cy="1391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a:extLst>
              <a:ext uri="{FF2B5EF4-FFF2-40B4-BE49-F238E27FC236}">
                <a16:creationId xmlns:a16="http://schemas.microsoft.com/office/drawing/2014/main" id="{59DF07C5-7E34-8846-8DCB-80401F46EA6F}"/>
              </a:ext>
            </a:extLst>
          </p:cNvPr>
          <p:cNvSpPr/>
          <p:nvPr/>
        </p:nvSpPr>
        <p:spPr>
          <a:xfrm>
            <a:off x="8869751" y="4007277"/>
            <a:ext cx="145869" cy="13917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6" name="Billede 15" descr="Et billede, der indeholder kort&#10;&#10;Automatisk genereret beskrivelse">
            <a:extLst>
              <a:ext uri="{FF2B5EF4-FFF2-40B4-BE49-F238E27FC236}">
                <a16:creationId xmlns:a16="http://schemas.microsoft.com/office/drawing/2014/main" id="{C553E951-C636-294C-B688-31144ABEC581}"/>
              </a:ext>
            </a:extLst>
          </p:cNvPr>
          <p:cNvPicPr>
            <a:picLocks noChangeAspect="1"/>
          </p:cNvPicPr>
          <p:nvPr/>
        </p:nvPicPr>
        <p:blipFill>
          <a:blip r:embed="rId2">
            <a:alphaModFix/>
            <a:extLst>
              <a:ext uri="{BEBA8EAE-BF5A-486C-A8C5-ECC9F3942E4B}">
                <a14:imgProps xmlns:a14="http://schemas.microsoft.com/office/drawing/2010/main">
                  <a14:imgLayer r:embed="rId3">
                    <a14:imgEffect>
                      <a14:backgroundRemoval t="9811" b="95272" l="6891" r="99847">
                        <a14:foregroundMark x1="53292" y1="62884" x2="48851" y2="64066"/>
                        <a14:foregroundMark x1="36294" y1="87589" x2="32158" y2="92936"/>
                        <a14:foregroundMark x1="25226" y1="91400" x2="24196" y2="90544"/>
                        <a14:foregroundMark x1="82236" y1="60520" x2="81101" y2="60730"/>
                        <a14:foregroundMark x1="62396" y1="69110" x2="67841" y2="75414"/>
                        <a14:foregroundMark x1="67841" y1="75414" x2="67651" y2="80914"/>
                        <a14:foregroundMark x1="77701" y1="86057" x2="79020" y2="86288"/>
                        <a14:foregroundMark x1="79020" y1="86288" x2="78040" y2="86447"/>
                        <a14:foregroundMark x1="68926" y1="89902" x2="74273" y2="95863"/>
                        <a14:foregroundMark x1="84321" y1="98922" x2="85145" y2="99173"/>
                        <a14:foregroundMark x1="80608" y1="97792" x2="81902" y2="98186"/>
                        <a14:foregroundMark x1="74273" y1="95863" x2="78662" y2="97199"/>
                        <a14:foregroundMark x1="88893" y1="87039" x2="89410" y2="85365"/>
                        <a14:foregroundMark x1="87041" y1="93036" x2="87773" y2="90666"/>
                        <a14:foregroundMark x1="85145" y1="99173" x2="85304" y2="98657"/>
                        <a14:foregroundMark x1="89251" y1="73067" x2="89127" y2="72340"/>
                        <a14:foregroundMark x1="90658" y1="81324" x2="90155" y2="78376"/>
                        <a14:foregroundMark x1="89127" y1="72340" x2="93415" y2="62766"/>
                        <a14:foregroundMark x1="93415" y1="62766" x2="81776" y2="59811"/>
                        <a14:foregroundMark x1="81776" y1="59811" x2="82542" y2="59338"/>
                        <a14:foregroundMark x1="65243" y1="67249" x2="65697" y2="72577"/>
                        <a14:foregroundMark x1="65697" y1="72577" x2="67688" y2="74232"/>
                        <a14:foregroundMark x1="90199" y1="34279" x2="83615" y2="31700"/>
                        <a14:foregroundMark x1="82240" y1="42817" x2="84375" y2="45051"/>
                        <a14:foregroundMark x1="99234" y1="47281" x2="99847" y2="47281"/>
                        <a14:foregroundMark x1="70904" y1="41135" x2="70904" y2="41135"/>
                        <a14:foregroundMark x1="73201" y1="42317" x2="73201" y2="42199"/>
                        <a14:foregroundMark x1="72741" y1="39007" x2="72741" y2="39007"/>
                        <a14:foregroundMark x1="62634" y1="26478" x2="61256" y2="27187"/>
                        <a14:foregroundMark x1="75691" y1="60829" x2="75044" y2="60822"/>
                        <a14:foregroundMark x1="31155" y1="92593" x2="32466" y2="92671"/>
                        <a14:foregroundMark x1="54671" y1="63712" x2="54671" y2="67021"/>
                        <a14:foregroundMark x1="80858" y1="65366" x2="78680" y2="65366"/>
                        <a14:foregroundMark x1="98622" y1="29669" x2="86983" y2="30260"/>
                        <a14:foregroundMark x1="86983" y1="30260" x2="83461" y2="38771"/>
                        <a14:foregroundMark x1="83461" y1="38771" x2="93109" y2="44444"/>
                        <a14:foregroundMark x1="93109" y1="44444" x2="99694" y2="37116"/>
                        <a14:foregroundMark x1="99694" y1="37116" x2="99387" y2="44917"/>
                        <a14:foregroundMark x1="8882" y1="43381" x2="7504" y2="52482"/>
                        <a14:foregroundMark x1="7504" y1="52482" x2="6891" y2="51418"/>
                        <a14:foregroundMark x1="7044" y1="59693" x2="8882" y2="65839"/>
                        <a14:foregroundMark x1="49311" y1="51300" x2="55130" y2="48463"/>
                        <a14:foregroundMark x1="14242" y1="83688" x2="14855" y2="84752"/>
                        <a14:foregroundMark x1="14242" y1="81442" x2="17611" y2="80615"/>
                        <a14:foregroundMark x1="57274" y1="94917" x2="60643" y2="86288"/>
                        <a14:foregroundMark x1="60643" y1="86288" x2="57734" y2="95272"/>
                        <a14:foregroundMark x1="56508" y1="81678" x2="56968" y2="79314"/>
                        <a14:foregroundMark x1="48545" y1="91135" x2="47014" y2="90189"/>
                        <a14:foregroundMark x1="91424" y1="70331" x2="93415" y2="70331"/>
                        <a14:foregroundMark x1="57734" y1="50355" x2="56508" y2="51418"/>
                        <a14:foregroundMark x1="96325" y1="69976" x2="96784" y2="69267"/>
                        <a14:backgroundMark x1="81164" y1="29196" x2="80551" y2="39007"/>
                        <a14:backgroundMark x1="80551" y1="39007" x2="77948" y2="33333"/>
                        <a14:backgroundMark x1="80704" y1="60402" x2="77029" y2="61939"/>
                        <a14:backgroundMark x1="77029" y1="61820" x2="77029" y2="61820"/>
                        <a14:backgroundMark x1="77948" y1="63593" x2="77642" y2="60875"/>
                        <a14:backgroundMark x1="76723" y1="61584" x2="76570" y2="61229"/>
                        <a14:backgroundMark x1="57275" y1="64433" x2="58040" y2="73404"/>
                        <a14:backgroundMark x1="58040" y1="73404" x2="59724" y2="63239"/>
                        <a14:backgroundMark x1="58652" y1="67612" x2="63400" y2="67967"/>
                        <a14:backgroundMark x1="24196" y1="92317" x2="34916" y2="95981"/>
                        <a14:backgroundMark x1="34916" y1="95981" x2="23583" y2="93381"/>
                        <a14:backgroundMark x1="23583" y1="93381" x2="26493" y2="96572"/>
                        <a14:backgroundMark x1="31700" y1="35461" x2="35528" y2="35106"/>
                        <a14:backgroundMark x1="38132" y1="34397" x2="39510" y2="34043"/>
                        <a14:backgroundMark x1="79786" y1="39125" x2="81317" y2="43026"/>
                        <a14:backgroundMark x1="92533" y1="45892" x2="95406" y2="45863"/>
                        <a14:backgroundMark x1="83614" y1="45981" x2="92368" y2="45893"/>
                        <a14:backgroundMark x1="92162" y1="46297" x2="83920" y2="47400"/>
                        <a14:backgroundMark x1="95406" y1="45863" x2="92170" y2="46296"/>
                        <a14:backgroundMark x1="83920" y1="47400" x2="98162" y2="45981"/>
                        <a14:backgroundMark x1="95712" y1="47754" x2="96172" y2="48345"/>
                        <a14:backgroundMark x1="97243" y1="47754" x2="98162" y2="47636"/>
                        <a14:backgroundMark x1="97090" y1="47400" x2="98469" y2="47754"/>
                        <a14:backgroundMark x1="89280" y1="73168" x2="89740" y2="73877"/>
                        <a14:backgroundMark x1="88821" y1="73050" x2="88668" y2="75296"/>
                        <a14:backgroundMark x1="86830" y1="75887" x2="90505" y2="78132"/>
                        <a14:backgroundMark x1="59877" y1="84279" x2="59252" y2="86025"/>
                        <a14:backgroundMark x1="60595" y1="86279" x2="61256" y2="85106"/>
                        <a14:backgroundMark x1="61047" y1="85399" x2="60442" y2="86251"/>
                        <a14:backgroundMark x1="61256" y1="85106" x2="61191" y2="85197"/>
                        <a14:backgroundMark x1="73813" y1="99173" x2="80858" y2="99882"/>
                        <a14:backgroundMark x1="86524" y1="93026" x2="86371" y2="97991"/>
                        <a14:backgroundMark x1="84533" y1="97400" x2="85145" y2="98700"/>
                        <a14:backgroundMark x1="73354" y1="99054" x2="79786" y2="98818"/>
                        <a14:backgroundMark x1="66309" y1="82151" x2="77182" y2="85461"/>
                        <a14:backgroundMark x1="77182" y1="85461" x2="65850" y2="86170"/>
                        <a14:backgroundMark x1="66616" y1="88771" x2="71363" y2="87943"/>
                        <a14:backgroundMark x1="64012" y1="63948" x2="65850" y2="61584"/>
                        <a14:backgroundMark x1="64012" y1="63712" x2="71363" y2="65012"/>
                        <a14:backgroundMark x1="62481" y1="65603" x2="64012" y2="67730"/>
                        <a14:backgroundMark x1="67228" y1="61939" x2="74732" y2="61229"/>
                        <a14:backgroundMark x1="74119" y1="61584" x2="74119" y2="62175"/>
                        <a14:backgroundMark x1="77642" y1="65012" x2="77489" y2="64303"/>
                        <a14:backgroundMark x1="77642" y1="63948" x2="79939" y2="63712"/>
                        <a14:backgroundMark x1="89280" y1="83333" x2="89127" y2="82861"/>
                        <a14:backgroundMark x1="89740" y1="82388" x2="89280" y2="83924"/>
                        <a14:backgroundMark x1="89280" y1="83570" x2="90505" y2="81678"/>
                        <a14:backgroundMark x1="90046" y1="82151" x2="90658" y2="82151"/>
                        <a14:backgroundMark x1="86524" y1="86170" x2="87749" y2="85343"/>
                        <a14:backgroundMark x1="89280" y1="84397" x2="89740" y2="84752"/>
                        <a14:backgroundMark x1="88361" y1="86170" x2="89280" y2="85343"/>
                        <a14:backgroundMark x1="89127" y1="84752" x2="89740" y2="84279"/>
                        <a14:backgroundMark x1="89587" y1="82861" x2="90505" y2="85106"/>
                        <a14:backgroundMark x1="89587" y1="82861" x2="91424" y2="81678"/>
                        <a14:backgroundMark x1="89280" y1="82151" x2="92343" y2="81324"/>
                        <a14:backgroundMark x1="88821" y1="90544" x2="92802" y2="89362"/>
                        <a14:backgroundMark x1="87902" y1="89716" x2="86830" y2="89007"/>
                        <a14:backgroundMark x1="86064" y1="88416" x2="89280" y2="89007"/>
                        <a14:backgroundMark x1="77489" y1="67021" x2="79020" y2="65485"/>
                        <a14:backgroundMark x1="77489" y1="65839" x2="77642" y2="65366"/>
                        <a14:backgroundMark x1="73660" y1="99409" x2="78407" y2="98700"/>
                        <a14:backgroundMark x1="77182" y1="98700" x2="75498" y2="98463"/>
                        <a14:backgroundMark x1="47014" y1="93381" x2="39204" y2="85343"/>
                      </a14:backgroundRemoval>
                    </a14:imgEffect>
                  </a14:imgLayer>
                </a14:imgProps>
              </a:ext>
            </a:extLst>
          </a:blip>
          <a:stretch>
            <a:fillRect/>
          </a:stretch>
        </p:blipFill>
        <p:spPr>
          <a:xfrm>
            <a:off x="2753608" y="537586"/>
            <a:ext cx="4327912" cy="5615665"/>
          </a:xfrm>
          <a:prstGeom prst="rect">
            <a:avLst/>
          </a:prstGeom>
        </p:spPr>
      </p:pic>
      <p:cxnSp>
        <p:nvCxnSpPr>
          <p:cNvPr id="18" name="Lige forbindelse 17">
            <a:extLst>
              <a:ext uri="{FF2B5EF4-FFF2-40B4-BE49-F238E27FC236}">
                <a16:creationId xmlns:a16="http://schemas.microsoft.com/office/drawing/2014/main" id="{E158B608-C7FC-7847-ADB1-7168A9939274}"/>
              </a:ext>
            </a:extLst>
          </p:cNvPr>
          <p:cNvCxnSpPr>
            <a:cxnSpLocks/>
          </p:cNvCxnSpPr>
          <p:nvPr/>
        </p:nvCxnSpPr>
        <p:spPr>
          <a:xfrm flipH="1">
            <a:off x="7071360" y="2204720"/>
            <a:ext cx="1" cy="84328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Pladsholder til indhold 2">
            <a:extLst>
              <a:ext uri="{FF2B5EF4-FFF2-40B4-BE49-F238E27FC236}">
                <a16:creationId xmlns:a16="http://schemas.microsoft.com/office/drawing/2014/main" id="{D6EA394A-6F11-0F4A-8D9A-7884AA25C868}"/>
              </a:ext>
            </a:extLst>
          </p:cNvPr>
          <p:cNvSpPr>
            <a:spLocks noGrp="1"/>
          </p:cNvSpPr>
          <p:nvPr>
            <p:ph idx="1"/>
          </p:nvPr>
        </p:nvSpPr>
        <p:spPr>
          <a:xfrm>
            <a:off x="1944691" y="2276207"/>
            <a:ext cx="4816541" cy="4313542"/>
          </a:xfrm>
        </p:spPr>
        <p:txBody>
          <a:bodyPr>
            <a:normAutofit/>
          </a:bodyPr>
          <a:lstStyle/>
          <a:p>
            <a:endParaRPr lang="en-GB" dirty="0"/>
          </a:p>
          <a:p>
            <a:pPr marL="0" indent="0">
              <a:buNone/>
            </a:pPr>
            <a:endParaRPr lang="en-GB" dirty="0"/>
          </a:p>
          <a:p>
            <a:endParaRPr lang="en-GB" dirty="0"/>
          </a:p>
        </p:txBody>
      </p:sp>
      <p:sp>
        <p:nvSpPr>
          <p:cNvPr id="3" name="Pladsholder til slidenummer 2">
            <a:extLst>
              <a:ext uri="{FF2B5EF4-FFF2-40B4-BE49-F238E27FC236}">
                <a16:creationId xmlns:a16="http://schemas.microsoft.com/office/drawing/2014/main" id="{863EA28E-6998-634D-A63D-68BCD282569D}"/>
              </a:ext>
            </a:extLst>
          </p:cNvPr>
          <p:cNvSpPr>
            <a:spLocks noGrp="1"/>
          </p:cNvSpPr>
          <p:nvPr>
            <p:ph type="sldNum" sz="quarter" idx="12"/>
          </p:nvPr>
        </p:nvSpPr>
        <p:spPr/>
        <p:txBody>
          <a:bodyPr/>
          <a:lstStyle/>
          <a:p>
            <a:fld id="{FF72FF67-A654-F84A-8AEA-85D1B9CDF40A}" type="slidenum">
              <a:rPr lang="da-DK" sz="3000" b="1" smtClean="0"/>
              <a:t>3</a:t>
            </a:fld>
            <a:endParaRPr lang="da-DK" sz="3000" b="1" dirty="0"/>
          </a:p>
        </p:txBody>
      </p:sp>
    </p:spTree>
    <p:extLst>
      <p:ext uri="{BB962C8B-B14F-4D97-AF65-F5344CB8AC3E}">
        <p14:creationId xmlns:p14="http://schemas.microsoft.com/office/powerpoint/2010/main" val="142895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AD97B-FE7C-2449-915A-1CE044313A7A}"/>
              </a:ext>
            </a:extLst>
          </p:cNvPr>
          <p:cNvSpPr>
            <a:spLocks noGrp="1"/>
          </p:cNvSpPr>
          <p:nvPr>
            <p:ph type="title"/>
          </p:nvPr>
        </p:nvSpPr>
        <p:spPr>
          <a:xfrm>
            <a:off x="1179682" y="187406"/>
            <a:ext cx="3869380" cy="4969113"/>
          </a:xfrm>
        </p:spPr>
        <p:txBody>
          <a:bodyPr anchor="ctr">
            <a:normAutofit/>
          </a:bodyPr>
          <a:lstStyle/>
          <a:p>
            <a:pPr>
              <a:lnSpc>
                <a:spcPct val="150000"/>
              </a:lnSpc>
            </a:pPr>
            <a:r>
              <a:rPr lang="en-GB" sz="3400" b="1" dirty="0">
                <a:solidFill>
                  <a:schemeClr val="tx2">
                    <a:lumMod val="75000"/>
                  </a:schemeClr>
                </a:solidFill>
              </a:rPr>
              <a:t>STUDY DESIGN</a:t>
            </a:r>
          </a:p>
        </p:txBody>
      </p:sp>
      <p:sp>
        <p:nvSpPr>
          <p:cNvPr id="3" name="Pladsholder til indhold 2">
            <a:extLst>
              <a:ext uri="{FF2B5EF4-FFF2-40B4-BE49-F238E27FC236}">
                <a16:creationId xmlns:a16="http://schemas.microsoft.com/office/drawing/2014/main" id="{271D43F4-1081-7D4D-B523-63C05DEF5E1E}"/>
              </a:ext>
            </a:extLst>
          </p:cNvPr>
          <p:cNvSpPr>
            <a:spLocks noGrp="1"/>
          </p:cNvSpPr>
          <p:nvPr>
            <p:ph idx="1"/>
          </p:nvPr>
        </p:nvSpPr>
        <p:spPr>
          <a:xfrm>
            <a:off x="5262422" y="675086"/>
            <a:ext cx="6455549" cy="4969114"/>
          </a:xfrm>
        </p:spPr>
        <p:txBody>
          <a:bodyPr anchor="ctr">
            <a:normAutofit/>
          </a:bodyPr>
          <a:lstStyle/>
          <a:p>
            <a:pPr>
              <a:spcAft>
                <a:spcPts val="1000"/>
              </a:spcAft>
            </a:pPr>
            <a:r>
              <a:rPr lang="en-GB" sz="2200" dirty="0">
                <a:solidFill>
                  <a:schemeClr val="tx2">
                    <a:lumMod val="75000"/>
                  </a:schemeClr>
                </a:solidFill>
              </a:rPr>
              <a:t>We have used an explorative approach to data</a:t>
            </a:r>
          </a:p>
          <a:p>
            <a:pPr>
              <a:spcAft>
                <a:spcPts val="1000"/>
              </a:spcAft>
            </a:pPr>
            <a:r>
              <a:rPr lang="en-GB" sz="2200" dirty="0">
                <a:solidFill>
                  <a:schemeClr val="tx2">
                    <a:lumMod val="75000"/>
                  </a:schemeClr>
                </a:solidFill>
              </a:rPr>
              <a:t>To account for false positives we use a 0.05 indication level and 0.005 significance level when testing correlation.</a:t>
            </a:r>
            <a:r>
              <a:rPr lang="en-GB" sz="2200" baseline="30000" dirty="0">
                <a:solidFill>
                  <a:schemeClr val="tx2">
                    <a:lumMod val="75000"/>
                  </a:schemeClr>
                </a:solidFill>
              </a:rPr>
              <a:t>1,2</a:t>
            </a:r>
            <a:r>
              <a:rPr lang="en-GB" sz="2200" dirty="0">
                <a:solidFill>
                  <a:schemeClr val="tx2">
                    <a:lumMod val="75000"/>
                  </a:schemeClr>
                </a:solidFill>
              </a:rPr>
              <a:t> </a:t>
            </a:r>
          </a:p>
          <a:p>
            <a:pPr>
              <a:spcAft>
                <a:spcPts val="1000"/>
              </a:spcAft>
            </a:pPr>
            <a:r>
              <a:rPr lang="en-GB" sz="2200" dirty="0">
                <a:solidFill>
                  <a:schemeClr val="tx2">
                    <a:lumMod val="75000"/>
                  </a:schemeClr>
                </a:solidFill>
              </a:rPr>
              <a:t>Weights have been added on gender and education when documenting transport modes. </a:t>
            </a:r>
          </a:p>
          <a:p>
            <a:endParaRPr lang="en-GB" dirty="0">
              <a:solidFill>
                <a:schemeClr val="tx2">
                  <a:lumMod val="75000"/>
                </a:schemeClr>
              </a:solidFill>
            </a:endParaRPr>
          </a:p>
        </p:txBody>
      </p:sp>
      <p:sp>
        <p:nvSpPr>
          <p:cNvPr id="4" name="Tekstfelt 3">
            <a:extLst>
              <a:ext uri="{FF2B5EF4-FFF2-40B4-BE49-F238E27FC236}">
                <a16:creationId xmlns:a16="http://schemas.microsoft.com/office/drawing/2014/main" id="{09C76207-C632-5A40-8422-C6D5D582B8A4}"/>
              </a:ext>
            </a:extLst>
          </p:cNvPr>
          <p:cNvSpPr txBox="1"/>
          <p:nvPr/>
        </p:nvSpPr>
        <p:spPr>
          <a:xfrm>
            <a:off x="1179682" y="5481639"/>
            <a:ext cx="10861590" cy="923330"/>
          </a:xfrm>
          <a:prstGeom prst="rect">
            <a:avLst/>
          </a:prstGeom>
          <a:noFill/>
        </p:spPr>
        <p:txBody>
          <a:bodyPr wrap="square" rtlCol="0">
            <a:spAutoFit/>
          </a:bodyPr>
          <a:lstStyle/>
          <a:p>
            <a:r>
              <a:rPr lang="da-DK" sz="1200" baseline="30000" dirty="0"/>
              <a:t>1</a:t>
            </a:r>
            <a:r>
              <a:rPr lang="da-DK" sz="1200" dirty="0"/>
              <a:t>Wasserstein, Ronald L., og Nicole A. Lazar. 2016. “The ASA Statement on </a:t>
            </a:r>
            <a:r>
              <a:rPr lang="da-DK" sz="1200" i="1" dirty="0"/>
              <a:t>p</a:t>
            </a:r>
            <a:r>
              <a:rPr lang="da-DK" sz="1200" dirty="0"/>
              <a:t> -Values: </a:t>
            </a:r>
            <a:r>
              <a:rPr lang="da-DK" sz="1200" dirty="0" err="1"/>
              <a:t>Context</a:t>
            </a:r>
            <a:r>
              <a:rPr lang="da-DK" sz="1200" dirty="0"/>
              <a:t>, </a:t>
            </a:r>
            <a:r>
              <a:rPr lang="da-DK" sz="1200" dirty="0" err="1"/>
              <a:t>Process</a:t>
            </a:r>
            <a:r>
              <a:rPr lang="da-DK" sz="1200" dirty="0"/>
              <a:t>, and Purpose”. </a:t>
            </a:r>
            <a:r>
              <a:rPr lang="da-DK" sz="1200" i="1" dirty="0"/>
              <a:t>The American </a:t>
            </a:r>
            <a:r>
              <a:rPr lang="da-DK" sz="1200" i="1" dirty="0" err="1"/>
              <a:t>Statistician</a:t>
            </a:r>
            <a:r>
              <a:rPr lang="da-DK" sz="1200" dirty="0"/>
              <a:t> 70(2):129–33.</a:t>
            </a:r>
          </a:p>
          <a:p>
            <a:r>
              <a:rPr lang="da-DK" sz="1200" baseline="30000" dirty="0"/>
              <a:t>2</a:t>
            </a:r>
            <a:r>
              <a:rPr lang="da-DK" sz="1200" dirty="0"/>
              <a:t>Benjamin, Daniel J. et. al. 2018. “</a:t>
            </a:r>
            <a:r>
              <a:rPr lang="da-DK" sz="1200" dirty="0" err="1"/>
              <a:t>Redefine</a:t>
            </a:r>
            <a:r>
              <a:rPr lang="da-DK" sz="1200" dirty="0"/>
              <a:t> Statistical </a:t>
            </a:r>
            <a:r>
              <a:rPr lang="da-DK" sz="1200" dirty="0" err="1"/>
              <a:t>Significance</a:t>
            </a:r>
            <a:r>
              <a:rPr lang="da-DK" sz="1200" dirty="0"/>
              <a:t>.” </a:t>
            </a:r>
            <a:r>
              <a:rPr lang="da-DK" sz="1200" i="1" dirty="0"/>
              <a:t>Nature Human </a:t>
            </a:r>
            <a:r>
              <a:rPr lang="da-DK" sz="1200" i="1" dirty="0" err="1"/>
              <a:t>Behaviour</a:t>
            </a:r>
            <a:r>
              <a:rPr lang="da-DK" sz="1200" dirty="0"/>
              <a:t> 2(1):6–10.</a:t>
            </a:r>
          </a:p>
          <a:p>
            <a:endParaRPr lang="da-DK" dirty="0"/>
          </a:p>
        </p:txBody>
      </p:sp>
      <p:sp>
        <p:nvSpPr>
          <p:cNvPr id="5" name="Pladsholder til slidenummer 4">
            <a:extLst>
              <a:ext uri="{FF2B5EF4-FFF2-40B4-BE49-F238E27FC236}">
                <a16:creationId xmlns:a16="http://schemas.microsoft.com/office/drawing/2014/main" id="{6861FEAE-C21E-9F44-86E1-6ED53E6FD01B}"/>
              </a:ext>
            </a:extLst>
          </p:cNvPr>
          <p:cNvSpPr>
            <a:spLocks noGrp="1"/>
          </p:cNvSpPr>
          <p:nvPr>
            <p:ph type="sldNum" sz="quarter" idx="12"/>
          </p:nvPr>
        </p:nvSpPr>
        <p:spPr/>
        <p:txBody>
          <a:bodyPr/>
          <a:lstStyle/>
          <a:p>
            <a:fld id="{FF72FF67-A654-F84A-8AEA-85D1B9CDF40A}" type="slidenum">
              <a:rPr lang="da-DK" sz="3000" b="1" smtClean="0"/>
              <a:t>4</a:t>
            </a:fld>
            <a:endParaRPr lang="da-DK" sz="3000" b="1" dirty="0"/>
          </a:p>
        </p:txBody>
      </p:sp>
    </p:spTree>
    <p:extLst>
      <p:ext uri="{BB962C8B-B14F-4D97-AF65-F5344CB8AC3E}">
        <p14:creationId xmlns:p14="http://schemas.microsoft.com/office/powerpoint/2010/main" val="100589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C9C666-46C3-2F44-ABC6-6A9580D50D95}"/>
              </a:ext>
            </a:extLst>
          </p:cNvPr>
          <p:cNvSpPr>
            <a:spLocks noGrp="1"/>
          </p:cNvSpPr>
          <p:nvPr>
            <p:ph type="title"/>
          </p:nvPr>
        </p:nvSpPr>
        <p:spPr>
          <a:xfrm>
            <a:off x="626835" y="838153"/>
            <a:ext cx="3921647" cy="5840971"/>
          </a:xfrm>
        </p:spPr>
        <p:txBody>
          <a:bodyPr anchor="ctr">
            <a:normAutofit fontScale="90000"/>
          </a:bodyPr>
          <a:lstStyle/>
          <a:p>
            <a:r>
              <a:rPr lang="en-GB" sz="2300" b="1" dirty="0">
                <a:solidFill>
                  <a:schemeClr val="tx2">
                    <a:lumMod val="75000"/>
                  </a:schemeClr>
                </a:solidFill>
              </a:rPr>
              <a:t>NON-MOTORIZED TRANSPORT MODES YIELD IN USE </a:t>
            </a:r>
            <a:br>
              <a:rPr lang="en-GB" sz="2300" b="1" dirty="0">
                <a:solidFill>
                  <a:schemeClr val="tx2">
                    <a:lumMod val="75000"/>
                  </a:schemeClr>
                </a:solidFill>
              </a:rPr>
            </a:br>
            <a:br>
              <a:rPr lang="en-GB" sz="2300" b="1" dirty="0">
                <a:solidFill>
                  <a:schemeClr val="tx2">
                    <a:lumMod val="75000"/>
                  </a:schemeClr>
                </a:solidFill>
              </a:rPr>
            </a:br>
            <a:br>
              <a:rPr lang="en-GB" sz="2300" b="1" dirty="0">
                <a:solidFill>
                  <a:schemeClr val="tx2">
                    <a:lumMod val="75000"/>
                  </a:schemeClr>
                </a:solidFill>
              </a:rPr>
            </a:br>
            <a:br>
              <a:rPr lang="en-GB" sz="2300" b="1" dirty="0">
                <a:solidFill>
                  <a:schemeClr val="tx2">
                    <a:lumMod val="75000"/>
                  </a:schemeClr>
                </a:solidFill>
              </a:rPr>
            </a:br>
            <a:br>
              <a:rPr lang="en-GB" sz="2000" dirty="0">
                <a:solidFill>
                  <a:schemeClr val="tx2">
                    <a:lumMod val="75000"/>
                  </a:schemeClr>
                </a:solidFill>
              </a:rPr>
            </a:br>
            <a:r>
              <a:rPr lang="en-GB" sz="1800" dirty="0">
                <a:solidFill>
                  <a:schemeClr val="tx2">
                    <a:lumMod val="75000"/>
                  </a:schemeClr>
                </a:solidFill>
              </a:rPr>
              <a:t>- People have used non-motorized transport more during the Corona lockdown </a:t>
            </a:r>
            <a:br>
              <a:rPr lang="en-GB" sz="1800" dirty="0">
                <a:solidFill>
                  <a:schemeClr val="tx2">
                    <a:lumMod val="75000"/>
                  </a:schemeClr>
                </a:solidFill>
              </a:rPr>
            </a:br>
            <a:br>
              <a:rPr lang="en-GB" sz="1800" dirty="0">
                <a:solidFill>
                  <a:schemeClr val="tx2">
                    <a:lumMod val="75000"/>
                  </a:schemeClr>
                </a:solidFill>
              </a:rPr>
            </a:br>
            <a:r>
              <a:rPr lang="en-GB" sz="1800" dirty="0">
                <a:solidFill>
                  <a:schemeClr val="tx2">
                    <a:lumMod val="75000"/>
                  </a:schemeClr>
                </a:solidFill>
              </a:rPr>
              <a:t>- This makes room for change: 48 % of the persons that have walked a bit or much more, are willing to continue the new habit. </a:t>
            </a:r>
            <a:br>
              <a:rPr lang="en-GB" sz="1800" dirty="0">
                <a:solidFill>
                  <a:schemeClr val="tx2">
                    <a:lumMod val="75000"/>
                  </a:schemeClr>
                </a:solidFill>
              </a:rPr>
            </a:br>
            <a:br>
              <a:rPr lang="en-GB" sz="1800" dirty="0">
                <a:solidFill>
                  <a:schemeClr val="tx2">
                    <a:lumMod val="75000"/>
                  </a:schemeClr>
                </a:solidFill>
              </a:rPr>
            </a:br>
            <a:r>
              <a:rPr lang="en-GB" sz="1800" dirty="0">
                <a:solidFill>
                  <a:schemeClr val="tx2">
                    <a:lumMod val="75000"/>
                  </a:schemeClr>
                </a:solidFill>
              </a:rPr>
              <a:t>- The same goes for 72 % of the persons that have biked more during the Corona lockdown</a:t>
            </a:r>
            <a:br>
              <a:rPr lang="en-GB" sz="1800" dirty="0">
                <a:solidFill>
                  <a:schemeClr val="tx2">
                    <a:lumMod val="75000"/>
                  </a:schemeClr>
                </a:solidFill>
              </a:rPr>
            </a:br>
            <a:br>
              <a:rPr lang="en-GB" sz="1800" dirty="0">
                <a:solidFill>
                  <a:schemeClr val="tx2">
                    <a:lumMod val="75000"/>
                  </a:schemeClr>
                </a:solidFill>
              </a:rPr>
            </a:br>
            <a:r>
              <a:rPr lang="en-GB" sz="1800" dirty="0">
                <a:solidFill>
                  <a:schemeClr val="tx2">
                    <a:lumMod val="75000"/>
                  </a:schemeClr>
                </a:solidFill>
              </a:rPr>
              <a:t>- A challenge is to make collective transport a desirable choice again once the Corona virus is not a risk anymore.</a:t>
            </a:r>
            <a:br>
              <a:rPr lang="en-GB" sz="2000" dirty="0">
                <a:solidFill>
                  <a:schemeClr val="tx2">
                    <a:lumMod val="75000"/>
                  </a:schemeClr>
                </a:solidFill>
              </a:rPr>
            </a:br>
            <a:br>
              <a:rPr lang="en-GB" sz="2000" dirty="0">
                <a:solidFill>
                  <a:schemeClr val="tx2">
                    <a:lumMod val="75000"/>
                  </a:schemeClr>
                </a:solidFill>
              </a:rPr>
            </a:br>
            <a:endParaRPr lang="en-GB" sz="2300" dirty="0">
              <a:solidFill>
                <a:schemeClr val="tx2">
                  <a:lumMod val="75000"/>
                </a:schemeClr>
              </a:solidFill>
            </a:endParaRP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aphicFrame>
        <p:nvGraphicFramePr>
          <p:cNvPr id="28" name="Pladsholder til indhold 27">
            <a:extLst>
              <a:ext uri="{FF2B5EF4-FFF2-40B4-BE49-F238E27FC236}">
                <a16:creationId xmlns:a16="http://schemas.microsoft.com/office/drawing/2014/main" id="{0C109B02-645F-7446-BA53-8115B9DF8F5F}"/>
              </a:ext>
            </a:extLst>
          </p:cNvPr>
          <p:cNvGraphicFramePr>
            <a:graphicFrameLocks noGrp="1"/>
          </p:cNvGraphicFramePr>
          <p:nvPr>
            <p:ph idx="1"/>
            <p:extLst>
              <p:ext uri="{D42A27DB-BD31-4B8C-83A1-F6EECF244321}">
                <p14:modId xmlns:p14="http://schemas.microsoft.com/office/powerpoint/2010/main" val="887608710"/>
              </p:ext>
            </p:extLst>
          </p:nvPr>
        </p:nvGraphicFramePr>
        <p:xfrm>
          <a:off x="5192627" y="664032"/>
          <a:ext cx="6132166" cy="535463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felt 5">
            <a:extLst>
              <a:ext uri="{FF2B5EF4-FFF2-40B4-BE49-F238E27FC236}">
                <a16:creationId xmlns:a16="http://schemas.microsoft.com/office/drawing/2014/main" id="{C85CA71D-4415-534B-88B4-81EE73D79BCF}"/>
              </a:ext>
            </a:extLst>
          </p:cNvPr>
          <p:cNvSpPr txBox="1"/>
          <p:nvPr/>
        </p:nvSpPr>
        <p:spPr>
          <a:xfrm>
            <a:off x="5027418" y="5738571"/>
            <a:ext cx="6462584" cy="1107996"/>
          </a:xfrm>
          <a:prstGeom prst="rect">
            <a:avLst/>
          </a:prstGeom>
          <a:noFill/>
        </p:spPr>
        <p:txBody>
          <a:bodyPr wrap="square" rtlCol="0">
            <a:spAutoFit/>
          </a:bodyPr>
          <a:lstStyle/>
          <a:p>
            <a:pPr algn="just"/>
            <a:r>
              <a:rPr lang="en-GB" sz="1200" dirty="0">
                <a:solidFill>
                  <a:schemeClr val="tx1">
                    <a:lumMod val="50000"/>
                    <a:lumOff val="50000"/>
                  </a:schemeClr>
                </a:solidFill>
              </a:rPr>
              <a:t>Note: *Weights corresponding to the share of sex and education in the population, **respondents: by foot (496), own bike (404), own car (344), local public transport (382), regional train (282), ***the response category ”not relevant” has been coded as missing. </a:t>
            </a:r>
          </a:p>
          <a:p>
            <a:endParaRPr lang="en-GB" dirty="0"/>
          </a:p>
        </p:txBody>
      </p:sp>
      <p:pic>
        <p:nvPicPr>
          <p:cNvPr id="11" name="Grafik 10" descr="Cykler">
            <a:extLst>
              <a:ext uri="{FF2B5EF4-FFF2-40B4-BE49-F238E27FC236}">
                <a16:creationId xmlns:a16="http://schemas.microsoft.com/office/drawing/2014/main" id="{5442D948-0990-E74F-9428-B6C65DB70D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5842" y="1570070"/>
            <a:ext cx="533467" cy="533467"/>
          </a:xfrm>
          <a:prstGeom prst="rect">
            <a:avLst/>
          </a:prstGeom>
        </p:spPr>
      </p:pic>
      <p:sp>
        <p:nvSpPr>
          <p:cNvPr id="4" name="Pentagon 3">
            <a:extLst>
              <a:ext uri="{FF2B5EF4-FFF2-40B4-BE49-F238E27FC236}">
                <a16:creationId xmlns:a16="http://schemas.microsoft.com/office/drawing/2014/main" id="{73D99B5C-CEFA-4747-8892-F20983B0448A}"/>
              </a:ext>
            </a:extLst>
          </p:cNvPr>
          <p:cNvSpPr/>
          <p:nvPr/>
        </p:nvSpPr>
        <p:spPr>
          <a:xfrm>
            <a:off x="0" y="1573373"/>
            <a:ext cx="1175297" cy="3651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a:extLst>
              <a:ext uri="{FF2B5EF4-FFF2-40B4-BE49-F238E27FC236}">
                <a16:creationId xmlns:a16="http://schemas.microsoft.com/office/drawing/2014/main" id="{9FEC615B-3B7A-8D44-8105-2B7B3579CE31}"/>
              </a:ext>
            </a:extLst>
          </p:cNvPr>
          <p:cNvSpPr>
            <a:spLocks noGrp="1"/>
          </p:cNvSpPr>
          <p:nvPr>
            <p:ph type="sldNum" sz="quarter" idx="12"/>
          </p:nvPr>
        </p:nvSpPr>
        <p:spPr>
          <a:xfrm>
            <a:off x="91440" y="1570070"/>
            <a:ext cx="779767" cy="365125"/>
          </a:xfrm>
        </p:spPr>
        <p:txBody>
          <a:bodyPr/>
          <a:lstStyle/>
          <a:p>
            <a:fld id="{FF72FF67-A654-F84A-8AEA-85D1B9CDF40A}" type="slidenum">
              <a:rPr lang="da-DK" sz="3000" b="1" smtClean="0">
                <a:solidFill>
                  <a:schemeClr val="bg1"/>
                </a:solidFill>
              </a:rPr>
              <a:t>5</a:t>
            </a:fld>
            <a:endParaRPr lang="da-DK" sz="3000" b="1" dirty="0">
              <a:solidFill>
                <a:schemeClr val="bg1"/>
              </a:solidFill>
            </a:endParaRPr>
          </a:p>
        </p:txBody>
      </p:sp>
    </p:spTree>
    <p:extLst>
      <p:ext uri="{BB962C8B-B14F-4D97-AF65-F5344CB8AC3E}">
        <p14:creationId xmlns:p14="http://schemas.microsoft.com/office/powerpoint/2010/main" val="281835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70C27F8-8CDA-AD44-A4F3-CEB9EE87109D}"/>
              </a:ext>
            </a:extLst>
          </p:cNvPr>
          <p:cNvSpPr>
            <a:spLocks noGrp="1"/>
          </p:cNvSpPr>
          <p:nvPr>
            <p:ph type="title"/>
          </p:nvPr>
        </p:nvSpPr>
        <p:spPr>
          <a:xfrm>
            <a:off x="2086187" y="508000"/>
            <a:ext cx="9255760" cy="1194889"/>
          </a:xfrm>
        </p:spPr>
        <p:txBody>
          <a:bodyPr>
            <a:normAutofit/>
          </a:bodyPr>
          <a:lstStyle/>
          <a:p>
            <a:r>
              <a:rPr lang="da-DK" sz="3200" i="1" dirty="0"/>
              <a:t>Danes </a:t>
            </a:r>
            <a:r>
              <a:rPr lang="da-DK" sz="3200" i="1" dirty="0" err="1"/>
              <a:t>prefer</a:t>
            </a:r>
            <a:r>
              <a:rPr lang="da-DK" sz="3200" i="1" dirty="0"/>
              <a:t> to </a:t>
            </a:r>
            <a:r>
              <a:rPr lang="da-DK" sz="3200" i="1" dirty="0" err="1"/>
              <a:t>travel</a:t>
            </a:r>
            <a:r>
              <a:rPr lang="da-DK" sz="3200" i="1" dirty="0"/>
              <a:t> more by </a:t>
            </a:r>
            <a:r>
              <a:rPr lang="da-DK" sz="3200" i="1" dirty="0" err="1"/>
              <a:t>bike</a:t>
            </a:r>
            <a:r>
              <a:rPr lang="da-DK" sz="3200" i="1" dirty="0"/>
              <a:t> and </a:t>
            </a:r>
            <a:r>
              <a:rPr lang="da-DK" sz="3200" i="1" dirty="0" err="1"/>
              <a:t>less</a:t>
            </a:r>
            <a:r>
              <a:rPr lang="da-DK" sz="3200" i="1" dirty="0"/>
              <a:t> by </a:t>
            </a:r>
            <a:r>
              <a:rPr lang="da-DK" sz="3200" i="1" dirty="0" err="1"/>
              <a:t>local</a:t>
            </a:r>
            <a:r>
              <a:rPr lang="da-DK" sz="3200" i="1" dirty="0"/>
              <a:t> public transport</a:t>
            </a:r>
          </a:p>
        </p:txBody>
      </p:sp>
      <p:sp>
        <p:nvSpPr>
          <p:cNvPr id="25" name="Rectangle 24">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20" name="Diagram 13">
            <a:extLst>
              <a:ext uri="{FF2B5EF4-FFF2-40B4-BE49-F238E27FC236}">
                <a16:creationId xmlns:a16="http://schemas.microsoft.com/office/drawing/2014/main" id="{684B7BE9-0D6E-324D-BA79-58CE7F80F580}"/>
              </a:ext>
            </a:extLst>
          </p:cNvPr>
          <p:cNvGraphicFramePr>
            <a:graphicFrameLocks noGrp="1"/>
          </p:cNvGraphicFramePr>
          <p:nvPr>
            <p:ph idx="1"/>
            <p:extLst>
              <p:ext uri="{D42A27DB-BD31-4B8C-83A1-F6EECF244321}">
                <p14:modId xmlns:p14="http://schemas.microsoft.com/office/powerpoint/2010/main" val="574519233"/>
              </p:ext>
            </p:extLst>
          </p:nvPr>
        </p:nvGraphicFramePr>
        <p:xfrm>
          <a:off x="1286935" y="1783079"/>
          <a:ext cx="10170160" cy="4122003"/>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10">
            <a:extLst>
              <a:ext uri="{FF2B5EF4-FFF2-40B4-BE49-F238E27FC236}">
                <a16:creationId xmlns:a16="http://schemas.microsoft.com/office/drawing/2014/main" id="{F4D49466-E8B9-8941-A1F8-8CDD10066626}"/>
              </a:ext>
            </a:extLst>
          </p:cNvPr>
          <p:cNvSpPr/>
          <p:nvPr/>
        </p:nvSpPr>
        <p:spPr>
          <a:xfrm>
            <a:off x="1286935" y="5855373"/>
            <a:ext cx="10346265" cy="830997"/>
          </a:xfrm>
          <a:prstGeom prst="rect">
            <a:avLst/>
          </a:prstGeom>
        </p:spPr>
        <p:txBody>
          <a:bodyPr wrap="square">
            <a:spAutoFit/>
          </a:bodyPr>
          <a:lstStyle/>
          <a:p>
            <a:r>
              <a:rPr lang="en-GB" sz="1200" dirty="0">
                <a:solidFill>
                  <a:schemeClr val="tx1">
                    <a:lumMod val="50000"/>
                    <a:lumOff val="50000"/>
                  </a:schemeClr>
                </a:solidFill>
              </a:rPr>
              <a:t>Note: * Weights corresponding to the share of sex and education in the population, **the respondents could choose maximum two from nine categories, and the answers do not therefore correspond with the total number of respondents , ***total respondents in daily transport before the Corona lockdown (864), and preferred transport mode in the future (898).</a:t>
            </a:r>
          </a:p>
          <a:p>
            <a:endParaRPr lang="en-GB" sz="1200" dirty="0">
              <a:solidFill>
                <a:schemeClr val="tx1">
                  <a:lumMod val="50000"/>
                  <a:lumOff val="50000"/>
                </a:schemeClr>
              </a:solidFill>
            </a:endParaRPr>
          </a:p>
        </p:txBody>
      </p:sp>
      <p:sp>
        <p:nvSpPr>
          <p:cNvPr id="3" name="Pladsholder til slidenummer 2">
            <a:extLst>
              <a:ext uri="{FF2B5EF4-FFF2-40B4-BE49-F238E27FC236}">
                <a16:creationId xmlns:a16="http://schemas.microsoft.com/office/drawing/2014/main" id="{B2482451-ED73-5044-987B-6E9A4D4B664D}"/>
              </a:ext>
            </a:extLst>
          </p:cNvPr>
          <p:cNvSpPr>
            <a:spLocks noGrp="1"/>
          </p:cNvSpPr>
          <p:nvPr>
            <p:ph type="sldNum" sz="quarter" idx="12"/>
          </p:nvPr>
        </p:nvSpPr>
        <p:spPr/>
        <p:txBody>
          <a:bodyPr/>
          <a:lstStyle/>
          <a:p>
            <a:fld id="{FF72FF67-A654-F84A-8AEA-85D1B9CDF40A}" type="slidenum">
              <a:rPr lang="da-DK" sz="3000" b="1" smtClean="0"/>
              <a:t>6</a:t>
            </a:fld>
            <a:endParaRPr lang="da-DK" sz="3000" b="1" dirty="0"/>
          </a:p>
        </p:txBody>
      </p:sp>
    </p:spTree>
    <p:extLst>
      <p:ext uri="{BB962C8B-B14F-4D97-AF65-F5344CB8AC3E}">
        <p14:creationId xmlns:p14="http://schemas.microsoft.com/office/powerpoint/2010/main" val="236172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AA745F-9FAB-AC48-ABDA-1F9C3285CCED}"/>
              </a:ext>
            </a:extLst>
          </p:cNvPr>
          <p:cNvSpPr>
            <a:spLocks noGrp="1"/>
          </p:cNvSpPr>
          <p:nvPr>
            <p:ph type="title"/>
          </p:nvPr>
        </p:nvSpPr>
        <p:spPr>
          <a:xfrm>
            <a:off x="353294" y="92971"/>
            <a:ext cx="8696281" cy="1557293"/>
          </a:xfrm>
        </p:spPr>
        <p:txBody>
          <a:bodyPr anchor="ctr">
            <a:normAutofit/>
          </a:bodyPr>
          <a:lstStyle/>
          <a:p>
            <a:r>
              <a:rPr lang="en-GB" sz="3000" b="1" dirty="0">
                <a:solidFill>
                  <a:schemeClr val="tx2">
                    <a:lumMod val="75000"/>
                  </a:schemeClr>
                </a:solidFill>
              </a:rPr>
              <a:t>LIVING AREA</a:t>
            </a:r>
            <a:endParaRPr lang="en-GB" sz="3000" dirty="0">
              <a:solidFill>
                <a:schemeClr val="tx2">
                  <a:lumMod val="75000"/>
                </a:schemeClr>
              </a:solidFill>
            </a:endParaRP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aphicFrame>
        <p:nvGraphicFramePr>
          <p:cNvPr id="27" name="Pladsholder til indhold 26">
            <a:extLst>
              <a:ext uri="{FF2B5EF4-FFF2-40B4-BE49-F238E27FC236}">
                <a16:creationId xmlns:a16="http://schemas.microsoft.com/office/drawing/2014/main" id="{D3EED588-620D-124E-B48A-98A6A4201E8E}"/>
              </a:ext>
            </a:extLst>
          </p:cNvPr>
          <p:cNvGraphicFramePr>
            <a:graphicFrameLocks noGrp="1"/>
          </p:cNvGraphicFramePr>
          <p:nvPr>
            <p:ph idx="1"/>
            <p:extLst>
              <p:ext uri="{D42A27DB-BD31-4B8C-83A1-F6EECF244321}">
                <p14:modId xmlns:p14="http://schemas.microsoft.com/office/powerpoint/2010/main" val="4204074567"/>
              </p:ext>
            </p:extLst>
          </p:nvPr>
        </p:nvGraphicFramePr>
        <p:xfrm>
          <a:off x="4854358" y="379933"/>
          <a:ext cx="6580053" cy="5418262"/>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felt 3">
            <a:extLst>
              <a:ext uri="{FF2B5EF4-FFF2-40B4-BE49-F238E27FC236}">
                <a16:creationId xmlns:a16="http://schemas.microsoft.com/office/drawing/2014/main" id="{BBB256B6-218C-2141-BCB4-D409603CE9F0}"/>
              </a:ext>
            </a:extLst>
          </p:cNvPr>
          <p:cNvSpPr txBox="1"/>
          <p:nvPr/>
        </p:nvSpPr>
        <p:spPr>
          <a:xfrm>
            <a:off x="4793801" y="5830904"/>
            <a:ext cx="6854995" cy="1046440"/>
          </a:xfrm>
          <a:prstGeom prst="rect">
            <a:avLst/>
          </a:prstGeom>
          <a:noFill/>
        </p:spPr>
        <p:txBody>
          <a:bodyPr wrap="square" rtlCol="0">
            <a:spAutoFit/>
          </a:bodyPr>
          <a:lstStyle/>
          <a:p>
            <a:pPr algn="just"/>
            <a:r>
              <a:rPr lang="en-GB" sz="1100" dirty="0">
                <a:solidFill>
                  <a:schemeClr val="tx1">
                    <a:lumMod val="50000"/>
                    <a:lumOff val="50000"/>
                  </a:schemeClr>
                </a:solidFill>
              </a:rPr>
              <a:t>Note: *Weights corresponding to the share of sex and education in the population, ** respondents: rural area (21), town (102), bigger city (258) ***the response category ”not relevant” has been coded as missing, ****A chi</a:t>
            </a:r>
            <a:r>
              <a:rPr lang="en-GB" sz="1100" baseline="30000" dirty="0">
                <a:solidFill>
                  <a:schemeClr val="tx1">
                    <a:lumMod val="50000"/>
                    <a:lumOff val="50000"/>
                  </a:schemeClr>
                </a:solidFill>
              </a:rPr>
              <a:t>2-</a:t>
            </a:r>
            <a:r>
              <a:rPr lang="en-GB" sz="1100" dirty="0">
                <a:solidFill>
                  <a:schemeClr val="tx1">
                    <a:lumMod val="50000"/>
                    <a:lumOff val="50000"/>
                  </a:schemeClr>
                </a:solidFill>
              </a:rPr>
              <a:t>test (critical value: 19.089) shows an indicative, but not significant difference in living area on the change of use in local public transport, *****p-value 0.014.</a:t>
            </a:r>
          </a:p>
          <a:p>
            <a:endParaRPr lang="en-GB" dirty="0"/>
          </a:p>
        </p:txBody>
      </p:sp>
      <p:sp>
        <p:nvSpPr>
          <p:cNvPr id="28" name="Tekstfelt 27">
            <a:extLst>
              <a:ext uri="{FF2B5EF4-FFF2-40B4-BE49-F238E27FC236}">
                <a16:creationId xmlns:a16="http://schemas.microsoft.com/office/drawing/2014/main" id="{FFEB7BC8-A8FA-DB44-9C89-2BDE3BAC1B63}"/>
              </a:ext>
            </a:extLst>
          </p:cNvPr>
          <p:cNvSpPr txBox="1"/>
          <p:nvPr/>
        </p:nvSpPr>
        <p:spPr>
          <a:xfrm>
            <a:off x="4609070" y="3064476"/>
            <a:ext cx="184731" cy="369332"/>
          </a:xfrm>
          <a:prstGeom prst="rect">
            <a:avLst/>
          </a:prstGeom>
          <a:noFill/>
        </p:spPr>
        <p:txBody>
          <a:bodyPr wrap="none" rtlCol="0">
            <a:spAutoFit/>
          </a:bodyPr>
          <a:lstStyle/>
          <a:p>
            <a:endParaRPr lang="da-DK" dirty="0"/>
          </a:p>
        </p:txBody>
      </p:sp>
      <p:sp>
        <p:nvSpPr>
          <p:cNvPr id="30" name="Tekstfelt 29">
            <a:extLst>
              <a:ext uri="{FF2B5EF4-FFF2-40B4-BE49-F238E27FC236}">
                <a16:creationId xmlns:a16="http://schemas.microsoft.com/office/drawing/2014/main" id="{43F59174-7E80-F74A-BE3C-56F70E50A522}"/>
              </a:ext>
            </a:extLst>
          </p:cNvPr>
          <p:cNvSpPr txBox="1"/>
          <p:nvPr/>
        </p:nvSpPr>
        <p:spPr>
          <a:xfrm>
            <a:off x="4188941" y="12357"/>
            <a:ext cx="184731" cy="369332"/>
          </a:xfrm>
          <a:prstGeom prst="rect">
            <a:avLst/>
          </a:prstGeom>
          <a:noFill/>
        </p:spPr>
        <p:txBody>
          <a:bodyPr wrap="none" rtlCol="0">
            <a:spAutoFit/>
          </a:bodyPr>
          <a:lstStyle/>
          <a:p>
            <a:endParaRPr lang="da-DK" dirty="0"/>
          </a:p>
        </p:txBody>
      </p:sp>
      <p:pic>
        <p:nvPicPr>
          <p:cNvPr id="37" name="Grafik 36" descr="Bus">
            <a:extLst>
              <a:ext uri="{FF2B5EF4-FFF2-40B4-BE49-F238E27FC236}">
                <a16:creationId xmlns:a16="http://schemas.microsoft.com/office/drawing/2014/main" id="{2617F1E3-FE00-A241-9057-EFE9A92304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516" y="2334742"/>
            <a:ext cx="914400" cy="914400"/>
          </a:xfrm>
          <a:prstGeom prst="rect">
            <a:avLst/>
          </a:prstGeom>
        </p:spPr>
      </p:pic>
      <p:pic>
        <p:nvPicPr>
          <p:cNvPr id="42" name="Grafik 41" descr="Bus">
            <a:extLst>
              <a:ext uri="{FF2B5EF4-FFF2-40B4-BE49-F238E27FC236}">
                <a16:creationId xmlns:a16="http://schemas.microsoft.com/office/drawing/2014/main" id="{F1DBD81B-CB03-B14B-901D-EA98563753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83547" y="2358883"/>
            <a:ext cx="914400" cy="914400"/>
          </a:xfrm>
          <a:prstGeom prst="rect">
            <a:avLst/>
          </a:prstGeom>
        </p:spPr>
      </p:pic>
      <p:sp>
        <p:nvSpPr>
          <p:cNvPr id="43" name="Tekstfelt 42">
            <a:extLst>
              <a:ext uri="{FF2B5EF4-FFF2-40B4-BE49-F238E27FC236}">
                <a16:creationId xmlns:a16="http://schemas.microsoft.com/office/drawing/2014/main" id="{B3DDAD5E-5C8F-5243-BA83-6589DD920A4B}"/>
              </a:ext>
            </a:extLst>
          </p:cNvPr>
          <p:cNvSpPr txBox="1"/>
          <p:nvPr/>
        </p:nvSpPr>
        <p:spPr>
          <a:xfrm>
            <a:off x="341149" y="3717358"/>
            <a:ext cx="4032523" cy="2139047"/>
          </a:xfrm>
          <a:prstGeom prst="rect">
            <a:avLst/>
          </a:prstGeom>
          <a:noFill/>
        </p:spPr>
        <p:txBody>
          <a:bodyPr wrap="square" rtlCol="0">
            <a:spAutoFit/>
          </a:bodyPr>
          <a:lstStyle/>
          <a:p>
            <a:pPr algn="ctr"/>
            <a:r>
              <a:rPr lang="en-GB" sz="2100" i="1" dirty="0">
                <a:solidFill>
                  <a:schemeClr val="tx2">
                    <a:lumMod val="75000"/>
                  </a:schemeClr>
                </a:solidFill>
              </a:rPr>
              <a:t>We see an indicative difference in the changed use of local public transport on living area</a:t>
            </a:r>
          </a:p>
          <a:p>
            <a:pPr algn="ctr"/>
            <a:endParaRPr lang="en-GB" sz="2100" i="1" dirty="0">
              <a:solidFill>
                <a:schemeClr val="tx2">
                  <a:lumMod val="75000"/>
                </a:schemeClr>
              </a:solidFill>
            </a:endParaRPr>
          </a:p>
          <a:p>
            <a:pPr marL="285750" indent="-285750" algn="ctr">
              <a:buFont typeface="Wingdings" pitchFamily="2" charset="2"/>
              <a:buChar char="v"/>
            </a:pPr>
            <a:r>
              <a:rPr lang="en-GB" sz="1400" dirty="0">
                <a:solidFill>
                  <a:schemeClr val="tx2">
                    <a:lumMod val="75000"/>
                  </a:schemeClr>
                </a:solidFill>
              </a:rPr>
              <a:t>The p-value is too high, and more data on rural area is needed </a:t>
            </a:r>
            <a:endParaRPr lang="da-DK" sz="1400" dirty="0"/>
          </a:p>
        </p:txBody>
      </p:sp>
      <p:sp>
        <p:nvSpPr>
          <p:cNvPr id="29" name="Pentagon 28">
            <a:extLst>
              <a:ext uri="{FF2B5EF4-FFF2-40B4-BE49-F238E27FC236}">
                <a16:creationId xmlns:a16="http://schemas.microsoft.com/office/drawing/2014/main" id="{C0113BD9-1FDD-4349-A03E-0AA90C050345}"/>
              </a:ext>
            </a:extLst>
          </p:cNvPr>
          <p:cNvSpPr/>
          <p:nvPr/>
        </p:nvSpPr>
        <p:spPr>
          <a:xfrm>
            <a:off x="0" y="1573373"/>
            <a:ext cx="1175297" cy="47303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a:extLst>
              <a:ext uri="{FF2B5EF4-FFF2-40B4-BE49-F238E27FC236}">
                <a16:creationId xmlns:a16="http://schemas.microsoft.com/office/drawing/2014/main" id="{03AE4B57-42D1-4447-8077-541EA298C761}"/>
              </a:ext>
            </a:extLst>
          </p:cNvPr>
          <p:cNvSpPr>
            <a:spLocks noGrp="1"/>
          </p:cNvSpPr>
          <p:nvPr>
            <p:ph type="sldNum" sz="quarter" idx="12"/>
          </p:nvPr>
        </p:nvSpPr>
        <p:spPr>
          <a:xfrm>
            <a:off x="249449" y="1627325"/>
            <a:ext cx="779767" cy="365125"/>
          </a:xfrm>
        </p:spPr>
        <p:txBody>
          <a:bodyPr/>
          <a:lstStyle/>
          <a:p>
            <a:fld id="{FF72FF67-A654-F84A-8AEA-85D1B9CDF40A}" type="slidenum">
              <a:rPr lang="da-DK" sz="3000" b="1" smtClean="0">
                <a:solidFill>
                  <a:schemeClr val="bg1"/>
                </a:solidFill>
              </a:rPr>
              <a:t>7</a:t>
            </a:fld>
            <a:endParaRPr lang="da-DK" sz="3000" b="1" dirty="0">
              <a:solidFill>
                <a:schemeClr val="bg1"/>
              </a:solidFill>
            </a:endParaRPr>
          </a:p>
        </p:txBody>
      </p:sp>
    </p:spTree>
    <p:extLst>
      <p:ext uri="{BB962C8B-B14F-4D97-AF65-F5344CB8AC3E}">
        <p14:creationId xmlns:p14="http://schemas.microsoft.com/office/powerpoint/2010/main" val="4061167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14349-28F7-B148-9AD2-4714B60A6AC5}"/>
              </a:ext>
            </a:extLst>
          </p:cNvPr>
          <p:cNvSpPr>
            <a:spLocks noGrp="1"/>
          </p:cNvSpPr>
          <p:nvPr>
            <p:ph type="title"/>
          </p:nvPr>
        </p:nvSpPr>
        <p:spPr>
          <a:xfrm>
            <a:off x="1687669" y="624110"/>
            <a:ext cx="4137059" cy="1280890"/>
          </a:xfrm>
        </p:spPr>
        <p:txBody>
          <a:bodyPr>
            <a:normAutofit/>
          </a:bodyPr>
          <a:lstStyle/>
          <a:p>
            <a:pPr>
              <a:lnSpc>
                <a:spcPct val="90000"/>
              </a:lnSpc>
            </a:pPr>
            <a:r>
              <a:rPr lang="da-DK" sz="2700" b="1" dirty="0">
                <a:solidFill>
                  <a:schemeClr val="tx1">
                    <a:lumMod val="75000"/>
                    <a:lumOff val="25000"/>
                  </a:schemeClr>
                </a:solidFill>
              </a:rPr>
              <a:t>GENDER AND TRANSPORT</a:t>
            </a:r>
            <a:br>
              <a:rPr lang="da-DK" sz="2700" b="1" dirty="0">
                <a:solidFill>
                  <a:schemeClr val="tx1">
                    <a:lumMod val="75000"/>
                    <a:lumOff val="25000"/>
                  </a:schemeClr>
                </a:solidFill>
              </a:rPr>
            </a:br>
            <a:endParaRPr lang="da-DK" sz="2700" b="1" dirty="0">
              <a:solidFill>
                <a:schemeClr val="tx1">
                  <a:lumMod val="75000"/>
                  <a:lumOff val="25000"/>
                </a:schemeClr>
              </a:solidFill>
            </a:endParaRPr>
          </a:p>
        </p:txBody>
      </p:sp>
      <p:sp>
        <p:nvSpPr>
          <p:cNvPr id="3" name="Pladsholder til indhold 2">
            <a:extLst>
              <a:ext uri="{FF2B5EF4-FFF2-40B4-BE49-F238E27FC236}">
                <a16:creationId xmlns:a16="http://schemas.microsoft.com/office/drawing/2014/main" id="{32C88198-19A5-7941-9530-6BEBD39A45F9}"/>
              </a:ext>
            </a:extLst>
          </p:cNvPr>
          <p:cNvSpPr>
            <a:spLocks noGrp="1"/>
          </p:cNvSpPr>
          <p:nvPr>
            <p:ph idx="1"/>
          </p:nvPr>
        </p:nvSpPr>
        <p:spPr>
          <a:xfrm>
            <a:off x="943809" y="1559148"/>
            <a:ext cx="4880919" cy="4975475"/>
          </a:xfrm>
        </p:spPr>
        <p:txBody>
          <a:bodyPr>
            <a:noAutofit/>
          </a:bodyPr>
          <a:lstStyle/>
          <a:p>
            <a:pPr marL="0" indent="0" algn="just">
              <a:lnSpc>
                <a:spcPct val="120000"/>
              </a:lnSpc>
              <a:buNone/>
            </a:pPr>
            <a:r>
              <a:rPr lang="en-GB" sz="1600" b="1" dirty="0"/>
              <a:t>This survey does not indicate that the Corona lockdown have made transport frequency and mode more unequal between men and women.</a:t>
            </a:r>
            <a:r>
              <a:rPr lang="en-GB" sz="1600" dirty="0"/>
              <a:t> </a:t>
            </a:r>
          </a:p>
          <a:p>
            <a:pPr>
              <a:lnSpc>
                <a:spcPct val="120000"/>
              </a:lnSpc>
            </a:pPr>
            <a:r>
              <a:rPr lang="en-GB" sz="1600" dirty="0">
                <a:solidFill>
                  <a:schemeClr val="tx2">
                    <a:lumMod val="50000"/>
                  </a:schemeClr>
                </a:solidFill>
              </a:rPr>
              <a:t>No difference among men and women in choice of the two most used transport modes before the Corona lockdown or in their preferred future transport mode.</a:t>
            </a:r>
          </a:p>
          <a:p>
            <a:pPr>
              <a:lnSpc>
                <a:spcPct val="120000"/>
              </a:lnSpc>
            </a:pPr>
            <a:r>
              <a:rPr lang="en-GB" sz="1600" dirty="0">
                <a:solidFill>
                  <a:schemeClr val="tx2">
                    <a:lumMod val="50000"/>
                  </a:schemeClr>
                </a:solidFill>
              </a:rPr>
              <a:t>No difference in how often men and women travelled to work or studies before the Corona lockdown, or whether they travel more or less to work or studies during the Corona lockdown. </a:t>
            </a:r>
          </a:p>
        </p:txBody>
      </p:sp>
      <p:pic>
        <p:nvPicPr>
          <p:cNvPr id="5" name="Billede 4" descr="Et billede, der indeholder person, vindue, indendørs, sidder&#10;&#10;Automatisk genereret beskrivelse">
            <a:extLst>
              <a:ext uri="{FF2B5EF4-FFF2-40B4-BE49-F238E27FC236}">
                <a16:creationId xmlns:a16="http://schemas.microsoft.com/office/drawing/2014/main" id="{78326A77-EE0C-464F-938C-28EA31D4A8AE}"/>
              </a:ext>
            </a:extLst>
          </p:cNvPr>
          <p:cNvPicPr>
            <a:picLocks noChangeAspect="1"/>
          </p:cNvPicPr>
          <p:nvPr/>
        </p:nvPicPr>
        <p:blipFill rotWithShape="1">
          <a:blip r:embed="rId2"/>
          <a:srcRect t="14570" r="2" b="2799"/>
          <a:stretch/>
        </p:blipFill>
        <p:spPr>
          <a:xfrm>
            <a:off x="6091916" y="0"/>
            <a:ext cx="6100084" cy="6857990"/>
          </a:xfrm>
          <a:prstGeom prst="rect">
            <a:avLst/>
          </a:prstGeom>
        </p:spPr>
      </p:pic>
      <p:sp>
        <p:nvSpPr>
          <p:cNvPr id="4" name="Pladsholder til slidenummer 3">
            <a:extLst>
              <a:ext uri="{FF2B5EF4-FFF2-40B4-BE49-F238E27FC236}">
                <a16:creationId xmlns:a16="http://schemas.microsoft.com/office/drawing/2014/main" id="{105D64D4-99ED-DD44-A036-1889BBF26FBD}"/>
              </a:ext>
            </a:extLst>
          </p:cNvPr>
          <p:cNvSpPr>
            <a:spLocks noGrp="1"/>
          </p:cNvSpPr>
          <p:nvPr>
            <p:ph type="sldNum" sz="quarter" idx="12"/>
          </p:nvPr>
        </p:nvSpPr>
        <p:spPr/>
        <p:txBody>
          <a:bodyPr/>
          <a:lstStyle/>
          <a:p>
            <a:fld id="{FF72FF67-A654-F84A-8AEA-85D1B9CDF40A}" type="slidenum">
              <a:rPr lang="da-DK" sz="3000" b="1" smtClean="0"/>
              <a:t>8</a:t>
            </a:fld>
            <a:endParaRPr lang="da-DK" sz="3000" b="1" dirty="0"/>
          </a:p>
        </p:txBody>
      </p:sp>
    </p:spTree>
    <p:extLst>
      <p:ext uri="{BB962C8B-B14F-4D97-AF65-F5344CB8AC3E}">
        <p14:creationId xmlns:p14="http://schemas.microsoft.com/office/powerpoint/2010/main" val="652759057"/>
      </p:ext>
    </p:extLst>
  </p:cSld>
  <p:clrMapOvr>
    <a:masterClrMapping/>
  </p:clrMapOvr>
</p:sld>
</file>

<file path=ppt/theme/theme1.xml><?xml version="1.0" encoding="utf-8"?>
<a:theme xmlns:a="http://schemas.openxmlformats.org/drawingml/2006/main" name="Visk">
  <a:themeElements>
    <a:clrScheme name="Visk">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Vis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sk">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709</Words>
  <Application>Microsoft Macintosh PowerPoint</Application>
  <PresentationFormat>Widescreen</PresentationFormat>
  <Paragraphs>57</Paragraphs>
  <Slides>8</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8</vt:i4>
      </vt:variant>
    </vt:vector>
  </HeadingPairs>
  <TitlesOfParts>
    <vt:vector size="14" baseType="lpstr">
      <vt:lpstr>Arial</vt:lpstr>
      <vt:lpstr>Calibri</vt:lpstr>
      <vt:lpstr>Century Gothic</vt:lpstr>
      <vt:lpstr>Wingdings</vt:lpstr>
      <vt:lpstr>Wingdings 3</vt:lpstr>
      <vt:lpstr>Visk</vt:lpstr>
      <vt:lpstr>TRANSPORT DURING THE CORONA LOCKDOWN – new potentials for transport modes among Danes? </vt:lpstr>
      <vt:lpstr>SAMPLE AND REPRESENTATION</vt:lpstr>
      <vt:lpstr>Sample represented in 68 municipalities </vt:lpstr>
      <vt:lpstr>STUDY DESIGN</vt:lpstr>
      <vt:lpstr>NON-MOTORIZED TRANSPORT MODES YIELD IN USE      - People have used non-motorized transport more during the Corona lockdown   - This makes room for change: 48 % of the persons that have walked a bit or much more, are willing to continue the new habit.   - The same goes for 72 % of the persons that have biked more during the Corona lockdown  - A challenge is to make collective transport a desirable choice again once the Corona virus is not a risk anymore.  </vt:lpstr>
      <vt:lpstr>Danes prefer to travel more by bike and less by local public transport</vt:lpstr>
      <vt:lpstr>LIVING AREA</vt:lpstr>
      <vt:lpstr>GENDER AND TRANSPORT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DURING THE CORONA LOCKDOWN – new potentials for transport modes among Danes? </dc:title>
  <dc:creator>Stine Pedersen</dc:creator>
  <cp:lastModifiedBy>Stine Pedersen</cp:lastModifiedBy>
  <cp:revision>9</cp:revision>
  <dcterms:created xsi:type="dcterms:W3CDTF">2020-10-13T09:01:30Z</dcterms:created>
  <dcterms:modified xsi:type="dcterms:W3CDTF">2020-11-05T15:47:43Z</dcterms:modified>
</cp:coreProperties>
</file>